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5"/>
  </p:notesMasterIdLst>
  <p:handoutMasterIdLst>
    <p:handoutMasterId r:id="rId56"/>
  </p:handoutMasterIdLst>
  <p:sldIdLst>
    <p:sldId id="326" r:id="rId2"/>
    <p:sldId id="331" r:id="rId3"/>
    <p:sldId id="359" r:id="rId4"/>
    <p:sldId id="353" r:id="rId5"/>
    <p:sldId id="409" r:id="rId6"/>
    <p:sldId id="410" r:id="rId7"/>
    <p:sldId id="371" r:id="rId8"/>
    <p:sldId id="401" r:id="rId9"/>
    <p:sldId id="388" r:id="rId10"/>
    <p:sldId id="360" r:id="rId11"/>
    <p:sldId id="385" r:id="rId12"/>
    <p:sldId id="386" r:id="rId13"/>
    <p:sldId id="421" r:id="rId14"/>
    <p:sldId id="415" r:id="rId15"/>
    <p:sldId id="417" r:id="rId16"/>
    <p:sldId id="418" r:id="rId17"/>
    <p:sldId id="372" r:id="rId18"/>
    <p:sldId id="423" r:id="rId19"/>
    <p:sldId id="424" r:id="rId20"/>
    <p:sldId id="337" r:id="rId21"/>
    <p:sldId id="338" r:id="rId22"/>
    <p:sldId id="339" r:id="rId23"/>
    <p:sldId id="341" r:id="rId24"/>
    <p:sldId id="365" r:id="rId25"/>
    <p:sldId id="366" r:id="rId26"/>
    <p:sldId id="376" r:id="rId27"/>
    <p:sldId id="377" r:id="rId28"/>
    <p:sldId id="368" r:id="rId29"/>
    <p:sldId id="342" r:id="rId30"/>
    <p:sldId id="343" r:id="rId31"/>
    <p:sldId id="373" r:id="rId32"/>
    <p:sldId id="425" r:id="rId33"/>
    <p:sldId id="369" r:id="rId34"/>
    <p:sldId id="390" r:id="rId35"/>
    <p:sldId id="395" r:id="rId36"/>
    <p:sldId id="374" r:id="rId37"/>
    <p:sldId id="375" r:id="rId38"/>
    <p:sldId id="389" r:id="rId39"/>
    <p:sldId id="396" r:id="rId40"/>
    <p:sldId id="370" r:id="rId41"/>
    <p:sldId id="419" r:id="rId42"/>
    <p:sldId id="406" r:id="rId43"/>
    <p:sldId id="383" r:id="rId44"/>
    <p:sldId id="426" r:id="rId45"/>
    <p:sldId id="348" r:id="rId46"/>
    <p:sldId id="379" r:id="rId47"/>
    <p:sldId id="380" r:id="rId48"/>
    <p:sldId id="392" r:id="rId49"/>
    <p:sldId id="393" r:id="rId50"/>
    <p:sldId id="349" r:id="rId51"/>
    <p:sldId id="381" r:id="rId52"/>
    <p:sldId id="408" r:id="rId53"/>
    <p:sldId id="350" r:id="rId5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9"/>
            <p14:sldId id="410"/>
            <p14:sldId id="371"/>
            <p14:sldId id="401"/>
            <p14:sldId id="388"/>
            <p14:sldId id="360"/>
            <p14:sldId id="385"/>
            <p14:sldId id="386"/>
            <p14:sldId id="421"/>
            <p14:sldId id="415"/>
            <p14:sldId id="417"/>
            <p14:sldId id="418"/>
            <p14:sldId id="372"/>
            <p14:sldId id="423"/>
            <p14:sldId id="424"/>
            <p14:sldId id="337"/>
            <p14:sldId id="338"/>
            <p14:sldId id="339"/>
            <p14:sldId id="341"/>
            <p14:sldId id="365"/>
            <p14:sldId id="366"/>
            <p14:sldId id="376"/>
            <p14:sldId id="377"/>
            <p14:sldId id="368"/>
            <p14:sldId id="342"/>
            <p14:sldId id="343"/>
            <p14:sldId id="373"/>
            <p14:sldId id="425"/>
            <p14:sldId id="369"/>
            <p14:sldId id="390"/>
            <p14:sldId id="395"/>
            <p14:sldId id="374"/>
            <p14:sldId id="375"/>
            <p14:sldId id="389"/>
            <p14:sldId id="396"/>
            <p14:sldId id="370"/>
            <p14:sldId id="419"/>
            <p14:sldId id="406"/>
            <p14:sldId id="383"/>
            <p14:sldId id="426"/>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CE70CC"/>
    <a:srgbClr val="417DC4"/>
    <a:srgbClr val="34CB6A"/>
    <a:srgbClr val="FFCA00"/>
    <a:srgbClr val="CE614A"/>
    <a:srgbClr val="ED7454"/>
    <a:srgbClr val="FF9575"/>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80" autoAdjust="0"/>
    <p:restoredTop sz="94628"/>
  </p:normalViewPr>
  <p:slideViewPr>
    <p:cSldViewPr snapToGrid="0">
      <p:cViewPr varScale="1">
        <p:scale>
          <a:sx n="159" d="100"/>
          <a:sy n="159" d="100"/>
        </p:scale>
        <p:origin x="304" y="1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19/01/2023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50</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19/01/2023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19/01/2023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19/01/2023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19/01/2023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19/01/2023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19/01/2023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19/01/2023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19/01/2023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2" name="Titre 1"/>
          <p:cNvSpPr>
            <a:spLocks noGrp="1"/>
          </p:cNvSpPr>
          <p:nvPr>
            <p:ph type="title"/>
          </p:nvPr>
        </p:nvSpPr>
        <p:spPr>
          <a:xfrm>
            <a:off x="359999" y="900000"/>
            <a:ext cx="8424000" cy="720000"/>
          </a:xfrm>
        </p:spPr>
        <p:txBody>
          <a:bodyPr/>
          <a:lstStyle/>
          <a:p>
            <a:r>
              <a:rPr lang="fr-FR" sz="2400"/>
              <a:t>Rechercher des formations sur Parcoursup.fr </a:t>
            </a:r>
          </a:p>
        </p:txBody>
      </p:sp>
      <p:sp>
        <p:nvSpPr>
          <p:cNvPr id="10" name="ZoneTexte 9"/>
          <p:cNvSpPr txBox="1"/>
          <p:nvPr/>
        </p:nvSpPr>
        <p:spPr>
          <a:xfrm>
            <a:off x="5310193" y="1645497"/>
            <a:ext cx="3598712" cy="2271391"/>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des formations</a:t>
            </a:r>
            <a:r>
              <a:rPr lang="fr-FR" sz="1200" dirty="0"/>
              <a:t> en utilisant des  mots clés ou critères de recherche (type de formation, 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0000FF"/>
                </a:highlight>
              </a:rPr>
              <a:t>Afficher le taux d’accès par type de baccalauréat  </a:t>
            </a:r>
            <a:r>
              <a:rPr lang="fr-FR" sz="1200" dirty="0"/>
              <a:t>pour 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p:txBody>
      </p:sp>
      <p:sp>
        <p:nvSpPr>
          <p:cNvPr id="7" name="Rectangle à coins arrondis 6"/>
          <p:cNvSpPr/>
          <p:nvPr/>
        </p:nvSpPr>
        <p:spPr>
          <a:xfrm>
            <a:off x="5507831" y="76969"/>
            <a:ext cx="320343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1537251"/>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395536" y="802205"/>
            <a:ext cx="8532808" cy="432048"/>
          </a:xfrm>
        </p:spPr>
        <p:txBody>
          <a:bodyPr/>
          <a:lstStyle/>
          <a:p>
            <a:pPr marL="0" indent="0" algn="l">
              <a:buNone/>
            </a:pPr>
            <a:r>
              <a:rPr lang="fr-FR" sz="2000" b="1" dirty="0">
                <a:latin typeface="+mj-lt"/>
                <a:ea typeface="+mj-ea"/>
                <a:cs typeface="+mj-cs"/>
              </a:rPr>
              <a:t>Un moteur de recherche des formations plus simple pour visualiser</a:t>
            </a:r>
            <a:r>
              <a:rPr lang="fr-FR" sz="2000" dirty="0">
                <a:latin typeface="+mj-lt"/>
                <a:ea typeface="+mj-ea"/>
                <a:cs typeface="+mj-cs"/>
              </a:rPr>
              <a:t> </a:t>
            </a:r>
            <a:r>
              <a:rPr lang="fr-FR" sz="2550" dirty="0">
                <a:latin typeface="+mj-lt"/>
                <a:ea typeface="+mj-ea"/>
                <a:cs typeface="+mj-cs"/>
              </a:rPr>
              <a:t>: </a:t>
            </a:r>
          </a:p>
        </p:txBody>
      </p:sp>
      <p:sp>
        <p:nvSpPr>
          <p:cNvPr id="5" name="Espace réservé du texte 4"/>
          <p:cNvSpPr>
            <a:spLocks noGrp="1"/>
          </p:cNvSpPr>
          <p:nvPr>
            <p:ph type="body" sz="quarter" idx="4294967295"/>
          </p:nvPr>
        </p:nvSpPr>
        <p:spPr>
          <a:xfrm>
            <a:off x="106624" y="1234253"/>
            <a:ext cx="3491341" cy="3370877"/>
          </a:xfrm>
        </p:spPr>
        <p:txBody>
          <a:bodyPr/>
          <a:lstStyle/>
          <a:p>
            <a:pPr marL="169863"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Le statut de la formation (public/privé) </a:t>
            </a:r>
            <a:endParaRPr lang="fr-FR" sz="1200" dirty="0">
              <a:solidFill>
                <a:schemeClr val="tx1"/>
              </a:solidFill>
            </a:endParaRPr>
          </a:p>
          <a:p>
            <a:pPr marL="169863"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pPr marL="169863"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Le nombre de places</a:t>
            </a:r>
            <a:r>
              <a:rPr lang="fr-FR" sz="1400" dirty="0">
                <a:solidFill>
                  <a:schemeClr val="tx1"/>
                </a:solidFill>
              </a:rPr>
              <a:t> </a:t>
            </a:r>
            <a:r>
              <a:rPr lang="fr-FR" sz="1200" dirty="0">
                <a:solidFill>
                  <a:schemeClr val="tx1"/>
                </a:solidFill>
              </a:rPr>
              <a:t>en 2023 (à partir du 18 janvier 2023) </a:t>
            </a:r>
          </a:p>
          <a:p>
            <a:pPr marL="0" lvl="1" indent="0" defTabSz="457200">
              <a:spcBef>
                <a:spcPct val="20000"/>
              </a:spcBef>
              <a:spcAft>
                <a:spcPts val="0"/>
              </a:spcAft>
              <a:buClr>
                <a:srgbClr val="FF0000"/>
              </a:buClr>
              <a:buNone/>
              <a:defRPr/>
            </a:pPr>
            <a:endParaRPr lang="fr-FR" sz="1400" dirty="0">
              <a:solidFill>
                <a:srgbClr val="0C5076"/>
              </a:solidFill>
            </a:endParaRPr>
          </a:p>
          <a:p>
            <a:pPr marL="169863"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Le taux d'accès en 2022</a:t>
            </a:r>
            <a:r>
              <a:rPr lang="fr-FR" sz="1200" dirty="0">
                <a:solidFill>
                  <a:schemeClr val="tx1"/>
                </a:solidFill>
              </a:rPr>
              <a:t>, c'est à dire la proportion de candidats qui ont pu recevoir une proposition d'admission en phase principale</a:t>
            </a:r>
          </a:p>
          <a:p>
            <a:pPr marL="179388" lvl="1" indent="0" defTabSz="457200">
              <a:spcBef>
                <a:spcPct val="20000"/>
              </a:spcBef>
              <a:spcAft>
                <a:spcPts val="0"/>
              </a:spcAft>
              <a:buClr>
                <a:srgbClr val="FF0000"/>
              </a:buClr>
              <a:buNone/>
              <a:defRPr/>
            </a:pPr>
            <a:r>
              <a:rPr lang="fr-FR" sz="1200" dirty="0">
                <a:solidFill>
                  <a:schemeClr val="tx1"/>
                </a:solidFill>
              </a:rPr>
              <a:t>Ce taux d’accès est désormais déclinable par type de baccalauréat</a:t>
            </a:r>
          </a:p>
          <a:p>
            <a:pPr marL="0" lvl="1" indent="0" defTabSz="457200">
              <a:spcBef>
                <a:spcPct val="20000"/>
              </a:spcBef>
              <a:spcAft>
                <a:spcPts val="0"/>
              </a:spcAft>
              <a:buClr>
                <a:srgbClr val="FF0000"/>
              </a:buClr>
              <a:buNone/>
              <a:defRPr/>
            </a:pPr>
            <a:endParaRPr lang="fr-FR" sz="1400" dirty="0">
              <a:solidFill>
                <a:srgbClr val="0C5076"/>
              </a:solidFill>
            </a:endParaRPr>
          </a:p>
          <a:p>
            <a:pPr marL="180975"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Des suggestions de formations similaires </a:t>
            </a:r>
            <a:r>
              <a:rPr lang="fr-FR" sz="1200" dirty="0">
                <a:solidFill>
                  <a:schemeClr val="tx1"/>
                </a:solidFill>
              </a:rPr>
              <a:t>pour élargir vos choix</a:t>
            </a:r>
          </a:p>
          <a:p>
            <a:pPr lvl="0"/>
            <a:endParaRPr lang="fr-FR" sz="1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a:p>
        </p:txBody>
      </p:sp>
      <p:pic>
        <p:nvPicPr>
          <p:cNvPr id="4" name="Image 3"/>
          <p:cNvPicPr>
            <a:picLocks noChangeAspect="1"/>
          </p:cNvPicPr>
          <p:nvPr/>
        </p:nvPicPr>
        <p:blipFill>
          <a:blip r:embed="rId3"/>
          <a:stretch>
            <a:fillRect/>
          </a:stretch>
        </p:blipFill>
        <p:spPr>
          <a:xfrm>
            <a:off x="3747602" y="1623295"/>
            <a:ext cx="5018734" cy="2252966"/>
          </a:xfrm>
          <a:prstGeom prst="rect">
            <a:avLst/>
          </a:prstGeom>
        </p:spPr>
      </p:pic>
    </p:spTree>
    <p:extLst>
      <p:ext uri="{BB962C8B-B14F-4D97-AF65-F5344CB8AC3E}">
        <p14:creationId xmlns:p14="http://schemas.microsoft.com/office/powerpoint/2010/main" val="303792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 </a:t>
            </a:r>
            <a:r>
              <a:rPr lang="fr-FR" sz="1300" b="1" dirty="0">
                <a:solidFill>
                  <a:schemeClr val="tx1"/>
                </a:solidFill>
              </a:rPr>
              <a:t>statut de l’établissement</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Accéder aux chiffres clés de la formation </a:t>
            </a:r>
            <a:r>
              <a:rPr lang="fr-FR" sz="1300" b="1" dirty="0"/>
              <a:t> :</a:t>
            </a:r>
            <a:r>
              <a:rPr lang="fr-FR" sz="1300" b="1" dirty="0">
                <a:solidFill>
                  <a:schemeClr val="tx1"/>
                </a:solidFill>
              </a:rPr>
              <a:t>  </a:t>
            </a:r>
            <a:r>
              <a:rPr lang="fr-FR" sz="1300" dirty="0">
                <a:solidFill>
                  <a:schemeClr val="tx1"/>
                </a:solidFill>
              </a:rPr>
              <a:t>ils déclinent les résultats de l’admission en 2022 pour vous permettre de mieux anticiper la procédure et les résultats de la phase d’admission. Des indicateurs sont calculés en termes de réussite voire d’insertion professionnelle (pour la majorité des BTS et mentions complémentaires)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Connaitre les débouchés professionnels </a:t>
            </a:r>
            <a:r>
              <a:rPr lang="fr-FR" sz="1300" b="1" dirty="0"/>
              <a:t> </a:t>
            </a:r>
            <a:r>
              <a:rPr lang="fr-FR" sz="1300" dirty="0">
                <a:solidFill>
                  <a:schemeClr val="tx1"/>
                </a:solidFill>
              </a:rPr>
              <a:t>: possibilités de poursuite d’études </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des référents de la formation, en particulier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220478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(classes 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 </a:t>
            </a: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373613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a:t>pour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nombre de places, profil des candidats classés, frais de scolarité, débouchés et insertion professionnelle … </a:t>
            </a:r>
          </a:p>
          <a:p>
            <a:pPr algn="ctr" fontAlgn="auto">
              <a:spcBef>
                <a:spcPts val="0"/>
              </a:spcBef>
              <a:spcAft>
                <a:spcPts val="0"/>
              </a:spcAft>
              <a:defRPr/>
            </a:pPr>
            <a:endParaRPr lang="fr-FR" sz="14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Tree>
    <p:extLst>
      <p:ext uri="{BB962C8B-B14F-4D97-AF65-F5344CB8AC3E}">
        <p14:creationId xmlns:p14="http://schemas.microsoft.com/office/powerpoint/2010/main" val="65224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Parcoursup.fr  </a:t>
            </a:r>
          </a:p>
        </p:txBody>
      </p:sp>
      <p:sp>
        <p:nvSpPr>
          <p:cNvPr id="2" name="ZoneTexte 1"/>
          <p:cNvSpPr txBox="1"/>
          <p:nvPr/>
        </p:nvSpPr>
        <p:spPr>
          <a:xfrm>
            <a:off x="4877904" y="1393376"/>
            <a:ext cx="3888432" cy="3077766"/>
          </a:xfrm>
          <a:prstGeom prst="rect">
            <a:avLst/>
          </a:prstGeom>
          <a:solidFill>
            <a:schemeClr val="tx2">
              <a:lumMod val="60000"/>
              <a:lumOff val="40000"/>
            </a:schemeClr>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bg1"/>
                </a:solidFill>
              </a:rPr>
              <a:t>Consulter les ressources en ligne de nos partenaires </a:t>
            </a:r>
          </a:p>
          <a:p>
            <a:r>
              <a:rPr lang="fr-FR" sz="1000" i="1" dirty="0">
                <a:solidFill>
                  <a:schemeClr val="bg1"/>
                </a:solidFill>
              </a:rPr>
              <a:t>(accessibles gratuitement depuis la page d’accueil parcoursup.fr)</a:t>
            </a: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186774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demander à Parcoursup de la transmettre 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1er juin 2023, le candidat peut demander au recteur le réexamen de son dossier</a:t>
            </a:r>
            <a:r>
              <a:rPr lang="fr-FR" sz="1600" b="1" dirty="0"/>
              <a:t> </a:t>
            </a:r>
            <a:r>
              <a:rPr lang="fr-FR" sz="1600" dirty="0"/>
              <a:t>(via la rubrique « contact » dans Parcoursup)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17</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19/01/2023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8857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defTabSz="457200">
              <a:spcBef>
                <a:spcPts val="600"/>
              </a:spcBef>
              <a:spcAft>
                <a:spcPts val="600"/>
              </a:spcAft>
              <a:buClr>
                <a:srgbClr val="FF0000"/>
              </a:buClr>
              <a:buSzPct val="100000"/>
            </a:pPr>
            <a:r>
              <a:rPr lang="fr-FR" sz="1400" b="1" dirty="0">
                <a:solidFill>
                  <a:schemeClr val="bg1"/>
                </a:solidFill>
                <a:highlight>
                  <a:srgbClr val="0000FF"/>
                </a:highlight>
              </a:rPr>
              <a:t>&gt;Une 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lvl="0" defTabSz="457200">
              <a:spcBef>
                <a:spcPts val="600"/>
              </a:spcBef>
              <a:spcAft>
                <a:spcPts val="600"/>
              </a:spcAft>
              <a:buClr>
                <a:srgbClr val="FF0000"/>
              </a:buClr>
              <a:buSzPct val="100000"/>
            </a:pPr>
            <a:r>
              <a:rPr lang="fr-FR" sz="1400" b="1" dirty="0">
                <a:solidFill>
                  <a:schemeClr val="bg1"/>
                </a:solidFill>
                <a:highlight>
                  <a:srgbClr val="0000FF"/>
                </a:highlight>
              </a:rPr>
              <a:t>&gt;L’INE</a:t>
            </a:r>
            <a:r>
              <a:rPr lang="fr-FR" sz="1400" b="1" dirty="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19</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18 janvier 2023</a:t>
            </a: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plateforme</a:t>
            </a:r>
            <a:r>
              <a:rPr lang="fr-FR" sz="1400" i="1" dirty="0">
                <a:solidFill>
                  <a:schemeClr val="bg1"/>
                </a:solidFill>
              </a:rPr>
              <a:t> </a:t>
            </a: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kern="0" dirty="0">
                <a:solidFill>
                  <a:schemeClr val="bg1"/>
                </a:solidFill>
              </a:rPr>
              <a:t>Conseil aux parents ou tuteurs légaux : </a:t>
            </a:r>
            <a:r>
              <a:rPr lang="fr-FR" sz="1400" b="1" kern="0" dirty="0">
                <a:solidFill>
                  <a:schemeClr val="bg1"/>
                </a:solidFill>
              </a:rPr>
              <a:t>vous pouvez également renseigner votre email et numéro de portable dans le dossier de votre enfant pour recevoir messages et alertes Parcoursup.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2346046"/>
            <a:ext cx="8424000" cy="2077200"/>
          </a:xfrm>
        </p:spPr>
        <p:txBody>
          <a:bodyPr/>
          <a:lstStyle/>
          <a:p>
            <a:r>
              <a:rPr lang="fr-FR" sz="3600" b="1" dirty="0">
                <a:solidFill>
                  <a:srgbClr val="000091"/>
                </a:solidFill>
              </a:rPr>
              <a:t>Parcoursup 2023 en 3 étapes</a:t>
            </a:r>
          </a:p>
          <a:p>
            <a:endParaRPr lang="fr-FR" sz="3600" dirty="0"/>
          </a:p>
          <a:p>
            <a:pPr algn="just"/>
            <a:r>
              <a:rPr lang="fr-FR" sz="2400" b="1" dirty="0">
                <a:solidFill>
                  <a:schemeClr val="tx1"/>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PPPE ou PASS)</a:t>
            </a:r>
            <a:endParaRPr lang="fr-FR" sz="1300" b="1" dirty="0">
              <a:solidFill>
                <a:schemeClr val="tx1"/>
              </a:solidFill>
            </a:endParaRP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doivent être motivés </a:t>
            </a:r>
            <a:r>
              <a:rPr lang="fr-FR" sz="1300" dirty="0">
                <a:solidFill>
                  <a:schemeClr val="tx1"/>
                </a:solidFill>
              </a:rPr>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contrainte de hiérarchisation pour éviter toute autocensure</a:t>
            </a:r>
          </a:p>
          <a:p>
            <a:pPr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18 janvier </a:t>
            </a:r>
          </a:p>
          <a:p>
            <a:pPr algn="ctr"/>
            <a:r>
              <a:rPr lang="fr-FR" sz="1400" b="1" kern="0" dirty="0">
                <a:solidFill>
                  <a:srgbClr val="000091"/>
                </a:solidFill>
                <a:latin typeface="Arial"/>
              </a:rPr>
              <a:t>et le 9 mars 2023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2022, les candidats ont confirmé 12 vœux 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il n’y a pas de vœu multiple pour les licences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a:t>Les 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a:solidFill>
                  <a:srgbClr val="EC130E"/>
                </a:solidFill>
              </a:rPr>
              <a:t>&gt; </a:t>
            </a:r>
            <a:r>
              <a:rPr lang="fr-FR" sz="1600" b="1" dirty="0">
                <a:solidFill>
                  <a:schemeClr val="bg1"/>
                </a:solidFill>
                <a:highlight>
                  <a:srgbClr val="0000FF"/>
                </a:highlight>
              </a:rPr>
              <a:t>Les BTS et les BUT</a:t>
            </a:r>
            <a:r>
              <a:rPr lang="fr-FR" sz="1600" dirty="0">
                <a:solidFill>
                  <a:schemeClr val="tx1"/>
                </a:solidFill>
              </a:rPr>
              <a:t> regroupés par </a:t>
            </a:r>
            <a:r>
              <a:rPr lang="fr-FR" sz="1600" b="1" dirty="0">
                <a:solidFill>
                  <a:schemeClr val="tx1"/>
                </a:solidFill>
              </a:rPr>
              <a:t>spécialité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DN MADE</a:t>
            </a:r>
            <a:r>
              <a:rPr lang="fr-FR" sz="1600" dirty="0">
                <a:solidFill>
                  <a:schemeClr val="tx1"/>
                </a:solidFill>
              </a:rPr>
              <a:t> regroupés 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DCG</a:t>
            </a:r>
            <a:r>
              <a:rPr lang="fr-FR" sz="1600" dirty="0">
                <a:solidFill>
                  <a:schemeClr val="tx1"/>
                </a:solidFill>
              </a:rPr>
              <a:t> (diplôme 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classes prépas</a:t>
            </a:r>
            <a:r>
              <a:rPr lang="fr-FR" sz="1600" b="1" dirty="0"/>
              <a:t> </a:t>
            </a:r>
            <a:r>
              <a:rPr lang="fr-FR" sz="1600" dirty="0">
                <a:solidFill>
                  <a:schemeClr val="tx1"/>
                </a:solidFill>
              </a:rPr>
              <a:t>regroupées </a:t>
            </a:r>
            <a:r>
              <a:rPr lang="fr-FR" sz="1600" b="1" dirty="0">
                <a:solidFill>
                  <a:schemeClr val="tx1"/>
                </a:solidFill>
              </a:rPr>
              <a:t>par voie à l’échelle nationale</a:t>
            </a:r>
          </a:p>
          <a:p>
            <a:pPr>
              <a:spcAft>
                <a:spcPts val="0"/>
              </a:spcAft>
            </a:pPr>
            <a:r>
              <a:rPr lang="fr-FR" sz="1600" b="1" dirty="0">
                <a:solidFill>
                  <a:srgbClr val="EC130E"/>
                </a:solidFill>
              </a:rPr>
              <a:t>&gt; </a:t>
            </a:r>
            <a:r>
              <a:rPr lang="fr-FR" sz="1600" b="1" dirty="0">
                <a:solidFill>
                  <a:schemeClr val="bg1"/>
                </a:solidFill>
                <a:highlight>
                  <a:srgbClr val="0000FF"/>
                </a:highlight>
              </a:rPr>
              <a:t>Les EFTS</a:t>
            </a:r>
            <a:r>
              <a:rPr lang="fr-FR" sz="1600" b="1" dirty="0"/>
              <a:t> </a:t>
            </a:r>
            <a:r>
              <a:rPr lang="fr-FR" sz="1600" dirty="0">
                <a:solidFill>
                  <a:schemeClr val="tx1"/>
                </a:solidFill>
              </a:rPr>
              <a:t>(</a:t>
            </a:r>
            <a:r>
              <a:rPr lang="fr-FR" sz="1600" dirty="0" err="1">
                <a:solidFill>
                  <a:schemeClr val="tx1"/>
                </a:solidFill>
              </a:rPr>
              <a:t>Etabl</a:t>
            </a:r>
            <a:r>
              <a:rPr lang="fr-FR" sz="1600" dirty="0">
                <a:solidFill>
                  <a:schemeClr val="tx1"/>
                </a:solidFill>
              </a:rPr>
              <a:t>. de Formation en Travail Social) regroupés par </a:t>
            </a:r>
            <a:r>
              <a:rPr lang="fr-FR" sz="1600" b="1" dirty="0">
                <a:solidFill>
                  <a:schemeClr val="tx1"/>
                </a:solidFill>
              </a:rPr>
              <a:t>diplôme d’État à l’échelle nationale </a:t>
            </a:r>
          </a:p>
          <a:p>
            <a:pPr>
              <a:spcAft>
                <a:spcPts val="0"/>
              </a:spcAft>
            </a:pPr>
            <a:r>
              <a:rPr lang="fr-FR" sz="1600" b="1" dirty="0">
                <a:solidFill>
                  <a:srgbClr val="EC130E"/>
                </a:solidFill>
              </a:rPr>
              <a:t>&gt; </a:t>
            </a:r>
            <a:r>
              <a:rPr lang="fr-FR" sz="1600" b="1" dirty="0">
                <a:solidFill>
                  <a:schemeClr val="bg1"/>
                </a:solidFill>
                <a:highlight>
                  <a:srgbClr val="0000FF"/>
                </a:highlight>
              </a:rPr>
              <a:t>Les DNA</a:t>
            </a:r>
            <a:r>
              <a:rPr lang="fr-FR" sz="1600" dirty="0">
                <a:solidFill>
                  <a:schemeClr val="tx1"/>
                </a:solidFill>
              </a:rPr>
              <a:t>  (diplôme national d’art) proposés par les écoles d’art du ministère de la culture regroupés par </a:t>
            </a:r>
            <a:r>
              <a:rPr lang="fr-FR" sz="16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Tree>
    <p:extLst>
      <p:ext uri="{BB962C8B-B14F-4D97-AF65-F5344CB8AC3E}">
        <p14:creationId xmlns:p14="http://schemas.microsoft.com/office/powerpoint/2010/main" val="170299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lvl="0"/>
            <a:r>
              <a:rPr lang="fr-FR" sz="1600" b="1" dirty="0">
                <a:solidFill>
                  <a:srgbClr val="EC130E"/>
                </a:solidFill>
              </a:rPr>
              <a:t>&gt; </a:t>
            </a:r>
            <a:r>
              <a:rPr lang="fr-FR" sz="1600" b="1" dirty="0">
                <a:solidFill>
                  <a:schemeClr val="bg1"/>
                </a:solidFill>
                <a:highlight>
                  <a:srgbClr val="0000FF"/>
                </a:highlight>
              </a:rPr>
              <a:t>Les 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p>
          <a:p>
            <a:pPr marL="179388" lvl="0"/>
            <a:r>
              <a:rPr lang="fr-FR" sz="1600" b="1" i="1" dirty="0">
                <a:solidFill>
                  <a:schemeClr val="tx1"/>
                </a:solidFill>
              </a:rPr>
              <a:t>Rappel</a:t>
            </a:r>
            <a:r>
              <a:rPr lang="fr-FR" sz="1600" i="1" dirty="0">
                <a:solidFill>
                  <a:schemeClr val="tx1"/>
                </a:solidFill>
              </a:rPr>
              <a:t> </a:t>
            </a:r>
            <a:r>
              <a:rPr lang="fr-FR" sz="1600" b="1" i="1" dirty="0">
                <a:solidFill>
                  <a:schemeClr val="tx1"/>
                </a:solidFill>
              </a:rPr>
              <a:t>: limitation de 5 vœux multiples maximum par filière </a:t>
            </a:r>
          </a:p>
          <a:p>
            <a:pPr lvl="0"/>
            <a:r>
              <a:rPr lang="fr-FR" sz="1600" b="1" dirty="0">
                <a:solidFill>
                  <a:srgbClr val="EC130E"/>
                </a:solidFill>
              </a:rPr>
              <a:t>&gt; </a:t>
            </a:r>
            <a:r>
              <a:rPr lang="fr-FR" sz="1600" b="1" dirty="0">
                <a:solidFill>
                  <a:schemeClr val="bg1"/>
                </a:solidFill>
                <a:highlight>
                  <a:srgbClr val="0000FF"/>
                </a:highlight>
              </a:rPr>
              <a:t>Les 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r>
              <a:rPr lang="fr-FR" sz="1600" b="1" dirty="0">
                <a:solidFill>
                  <a:srgbClr val="EC130E"/>
                </a:solidFill>
              </a:rPr>
              <a:t>&gt; </a:t>
            </a:r>
            <a:r>
              <a:rPr lang="fr-FR" sz="1600" b="1" dirty="0">
                <a:solidFill>
                  <a:schemeClr val="bg1"/>
                </a:solidFill>
                <a:highlight>
                  <a:srgbClr val="0000FF"/>
                </a:highlight>
              </a:rPr>
              <a:t>Le 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r>
              <a:rPr lang="fr-FR" sz="1600" b="1" dirty="0">
                <a:solidFill>
                  <a:srgbClr val="EC130E"/>
                </a:solidFill>
              </a:rPr>
              <a:t>&gt; </a:t>
            </a:r>
            <a:r>
              <a:rPr lang="fr-FR" sz="1600" b="1" dirty="0">
                <a:solidFill>
                  <a:schemeClr val="bg1"/>
                </a:solidFill>
                <a:highlight>
                  <a:srgbClr val="0000FF"/>
                </a:highlight>
              </a:rPr>
              <a:t>Les parcours spécifiques "accès santé" (PASS) en Ile-de-France</a:t>
            </a:r>
            <a:r>
              <a:rPr lang="fr-FR" sz="1600" b="1" dirty="0"/>
              <a:t> </a:t>
            </a:r>
            <a:r>
              <a:rPr lang="fr-FR" sz="1600" dirty="0">
                <a:solidFill>
                  <a:schemeClr val="tx1"/>
                </a:solidFill>
              </a:rPr>
              <a:t>regroupés à l’échelle régionale </a:t>
            </a:r>
          </a:p>
          <a:p>
            <a:r>
              <a:rPr lang="fr-FR" sz="1600" b="1" dirty="0">
                <a:solidFill>
                  <a:srgbClr val="EC130E"/>
                </a:solidFill>
              </a:rPr>
              <a:t>&gt; </a:t>
            </a:r>
            <a:r>
              <a:rPr lang="fr-FR" sz="1600" b="1" dirty="0">
                <a:solidFill>
                  <a:schemeClr val="bg1"/>
                </a:solidFill>
                <a:highlight>
                  <a:srgbClr val="0000FF"/>
                </a:highlight>
              </a:rPr>
              <a:t>Le 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Tree>
    <p:extLst>
      <p:ext uri="{BB962C8B-B14F-4D97-AF65-F5344CB8AC3E}">
        <p14:creationId xmlns:p14="http://schemas.microsoft.com/office/powerpoint/2010/main" val="200735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t>Vous demandez un BTS « Métiers de la chimie » dans 7 établissements différents</a:t>
            </a:r>
            <a:endParaRPr lang="fr-FR" sz="800" b="1" dirty="0"/>
          </a:p>
          <a:p>
            <a:pPr>
              <a:spcAft>
                <a:spcPts val="0"/>
              </a:spcAft>
              <a:defRPr/>
            </a:pPr>
            <a:endParaRPr lang="fr-FR" sz="400" b="1" dirty="0"/>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spcAft>
                <a:spcPts val="0"/>
              </a:spcAft>
              <a:defRPr/>
            </a:pPr>
            <a:endParaRPr lang="fr-FR" sz="400" dirty="0">
              <a:solidFill>
                <a:schemeClr val="tx1"/>
              </a:solidFill>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chemeClr val="tx1"/>
                </a:solidFill>
              </a:rPr>
              <a:t>Il n’y a pas de secteur géographique.</a:t>
            </a:r>
            <a:r>
              <a:rPr lang="fr-FR" sz="1600" b="1" dirty="0">
                <a:solidFill>
                  <a:schemeClr val="tx1"/>
                </a:solidFill>
              </a:rPr>
              <a:t>  </a:t>
            </a:r>
            <a:r>
              <a:rPr lang="fr-FR" sz="1600" dirty="0">
                <a:solidFill>
                  <a:schemeClr val="tx1"/>
                </a:solidFill>
              </a:rPr>
              <a:t>Les lycéens peuvent faire des vœux pour les formations qui les intéressent où qu’elles soient, dans leur académie ou en dehors.</a:t>
            </a:r>
            <a:r>
              <a:rPr lang="fr-FR" sz="1600" b="1" u="sng" dirty="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PPPE, PASS)</a:t>
            </a:r>
            <a:r>
              <a:rPr lang="fr-FR" sz="1700" dirty="0"/>
              <a:t> </a:t>
            </a:r>
            <a:endParaRPr lang="fr-FR" sz="1700" dirty="0">
              <a:cs typeface="Arial"/>
            </a:endParaRPr>
          </a:p>
          <a:p>
            <a:pPr marL="177800" lvl="1" indent="-177800">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licence, le PPPE 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chemeClr val="tx1"/>
                </a:solidFill>
              </a:rPr>
              <a:t>L’appartenance ou non au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Tree>
    <p:extLst>
      <p:ext uri="{BB962C8B-B14F-4D97-AF65-F5344CB8AC3E}">
        <p14:creationId xmlns:p14="http://schemas.microsoft.com/office/powerpoint/2010/main" val="423862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19/01/2023</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a:t>Le calendrier Parcoursup en 3 étapes</a:t>
            </a:r>
            <a:endParaRPr lang="fr-FR" b="1" dirty="0">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t>Étape 1 </a:t>
            </a:r>
            <a:r>
              <a:rPr lang="fr-FR" b="1" dirty="0"/>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t>Étape 2 </a:t>
            </a:r>
            <a:r>
              <a:rPr lang="fr-FR" b="1" dirty="0"/>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t>L’analyse des candidatures par les formations</a:t>
            </a:r>
          </a:p>
          <a:p>
            <a:pPr marL="177800" indent="-177800" defTabSz="457200">
              <a:spcBef>
                <a:spcPct val="20000"/>
              </a:spcBef>
              <a:spcAft>
                <a:spcPts val="600"/>
              </a:spcAft>
              <a:buClr>
                <a:srgbClr val="FF0000"/>
              </a:buClr>
              <a:buSzPct val="100000"/>
              <a:buFont typeface="Lucida Grande"/>
              <a:buChar char="&gt;"/>
            </a:pPr>
            <a:r>
              <a:rPr lang="fr-FR" b="1" u="sng" dirty="0"/>
              <a:t>Étape 3 </a:t>
            </a:r>
            <a:r>
              <a:rPr lang="fr-FR" b="1" dirty="0"/>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t>Les 5 conseils pour bien aborder Parcoursup</a:t>
            </a:r>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projet de formation motivé pour chaque vœu formulé</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préférence et autres projets »</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pièces complémentaires demandées par certaines 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6 avril 2023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850462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2" name="Titre 1"/>
          <p:cNvSpPr>
            <a:spLocks noGrp="1"/>
          </p:cNvSpPr>
          <p:nvPr>
            <p:ph type="title"/>
          </p:nvPr>
        </p:nvSpPr>
        <p:spPr>
          <a:xfrm>
            <a:off x="359999" y="900000"/>
            <a:ext cx="8424000" cy="720000"/>
          </a:xfrm>
        </p:spPr>
        <p:txBody>
          <a:bodyPr/>
          <a:lstStyle/>
          <a:p>
            <a:r>
              <a:rPr lang="fr-FR" sz="2200" dirty="0"/>
              <a:t>Le projet de formation motivé</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Un projet de formation motivé pour chaque vœu dans lequel le candidat fait connaitre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Sa motivation, sa connaissance et sa compréhension de la formation demandée et son intérêt pour celle-ci</a:t>
            </a:r>
            <a:r>
              <a:rPr lang="fr-FR" sz="1600" b="1" dirty="0"/>
              <a:t>. </a:t>
            </a:r>
            <a:r>
              <a:rPr lang="fr-FR" sz="1600" dirty="0">
                <a:solidFill>
                  <a:schemeClr val="tx1"/>
                </a:solidFill>
              </a:rPr>
              <a:t>Il ne s’agit pas d’un exercice de rhétorique ou une dissertation mais d’illustrer avec vos propres mots en 1500 caractères ce qui vous conduit à candidater pour cette formation en particulier. Une aide à la rédaction est jointe dans votre dossier.  </a:t>
            </a: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Le projet de formation motivé</a:t>
            </a:r>
            <a:r>
              <a:rPr lang="fr-FR" sz="1600" dirty="0">
                <a:solidFill>
                  <a:schemeClr val="tx1"/>
                </a:solidFill>
              </a:rPr>
              <a:t> est personnel. Renseignez-le, soignez l’orthographe et le style, évitez les copier-coller ou les emprunts de formules toutes faites...cela se voit et ne plaidera pas pour votre dossier.</a:t>
            </a: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 </a:t>
            </a:r>
            <a:r>
              <a:rPr lang="fr-FR" sz="1600" dirty="0"/>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dans laquelle 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1er juillet 2023. </a:t>
            </a: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339145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stages /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3126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Terminales2022-2023.fr</a:t>
            </a:r>
          </a:p>
          <a:p>
            <a:pPr marL="285750" indent="-285750">
              <a:buFont typeface="Wingdings"/>
              <a:buChar char="à"/>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18 janvier 2023</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6 avril 2023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9066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 et notes du baccalauréat </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épreuves anticipées de français</a:t>
            </a:r>
            <a:r>
              <a:rPr lang="fr-FR" sz="1400" dirty="0">
                <a:solidFill>
                  <a:schemeClr val="accent1"/>
                </a:solidFill>
              </a:rPr>
              <a:t> </a:t>
            </a:r>
            <a:r>
              <a:rPr lang="fr-FR" sz="1400" dirty="0">
                <a:solidFill>
                  <a:schemeClr val="tx1"/>
                </a:solidFill>
              </a:rPr>
              <a:t>et notes obtenues au titre du contrôle continu du baccalauréat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terminales des deux enseignements de spécialité (pour les lycéens généraux et technologiques)</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de l’élève dans la classe/dans le groupe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1er juin 2023</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d’accès des bacheliers professionnels en STS </a:t>
            </a:r>
          </a:p>
        </p:txBody>
      </p:sp>
      <p:sp>
        <p:nvSpPr>
          <p:cNvPr id="3" name="Espace réservé du contenu 2"/>
          <p:cNvSpPr>
            <a:spLocks noGrp="1"/>
          </p:cNvSpPr>
          <p:nvPr>
            <p:ph sz="quarter" idx="4294967295"/>
          </p:nvPr>
        </p:nvSpPr>
        <p:spPr>
          <a:xfrm>
            <a:off x="359997" y="1419622"/>
            <a:ext cx="8424001" cy="3168352"/>
          </a:xfrm>
        </p:spPr>
        <p:txBody>
          <a:bodyPr/>
          <a:lstStyle/>
          <a:p>
            <a:pPr>
              <a:defRPr/>
            </a:pPr>
            <a:r>
              <a:rPr lang="fr-FR" sz="1800" dirty="0">
                <a:solidFill>
                  <a:schemeClr val="tx1"/>
                </a:solidFill>
              </a:rPr>
              <a:t>Un dispositif expérimental </a:t>
            </a:r>
            <a:r>
              <a:rPr lang="fr-FR" sz="1800" b="1" dirty="0"/>
              <a:t>au service des bacheliers professionnels pour améliorer leur accès en STS, </a:t>
            </a:r>
            <a:r>
              <a:rPr lang="fr-FR" sz="1800" dirty="0">
                <a:solidFill>
                  <a:schemeClr val="tx1"/>
                </a:solidFill>
              </a:rPr>
              <a:t>filière d’enseignement supérieur dans lesquelles ils réussissent le mieux  </a:t>
            </a:r>
          </a:p>
          <a:p>
            <a:pPr>
              <a:defRPr/>
            </a:pPr>
            <a:endParaRPr lang="fr-FR" sz="600" dirty="0">
              <a:solidFill>
                <a:schemeClr val="tx1"/>
              </a:solidFill>
            </a:endParaRPr>
          </a:p>
          <a:p>
            <a:pPr>
              <a:defRPr/>
            </a:pPr>
            <a:r>
              <a:rPr lang="fr-FR" sz="1800" dirty="0">
                <a:solidFill>
                  <a:schemeClr val="tx1"/>
                </a:solidFill>
              </a:rPr>
              <a:t>Pour les élèves concernés par ce dispositif et qui demandent un BTS, </a:t>
            </a:r>
            <a:r>
              <a:rPr lang="fr-FR" sz="1800" b="1" dirty="0"/>
              <a:t>le conseil de classe se prononce sur chaque spécialité de BTS demandée : l’avis favorable qui 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favorable sur l’orientation du candidat, </a:t>
            </a:r>
            <a:r>
              <a:rPr lang="fr-FR" sz="1800" b="1" dirty="0"/>
              <a:t>le chef d’établissement  indique dans la fiche Avenir que la capacité de l’élève à réussir est  « </a:t>
            </a:r>
            <a:r>
              <a:rPr lang="fr-FR" sz="1800" b="1" u="sng" dirty="0"/>
              <a:t>très satisfaisante</a:t>
            </a:r>
            <a:r>
              <a:rPr lang="fr-FR" sz="1800" b="1" dirty="0"/>
              <a:t> ».</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Tree>
    <p:extLst>
      <p:ext uri="{BB962C8B-B14F-4D97-AF65-F5344CB8AC3E}">
        <p14:creationId xmlns:p14="http://schemas.microsoft.com/office/powerpoint/2010/main" val="869394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 projet de formation motivé</a:t>
            </a:r>
          </a:p>
          <a:p>
            <a:pPr marL="177800" lvl="0" indent="-177800" defTabSz="457200">
              <a:spcBef>
                <a:spcPct val="20000"/>
              </a:spcBef>
              <a:spcAft>
                <a:spcPts val="0"/>
              </a:spcAft>
              <a:buClr>
                <a:srgbClr val="FF0000"/>
              </a:buClr>
              <a:buSzPct val="100000"/>
              <a:buFont typeface="Lucida Grande"/>
              <a:buChar char="&gt;"/>
              <a:defRPr/>
            </a:pPr>
            <a:endParaRPr lang="fr-FR" sz="800" b="1"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complémentaires</a:t>
            </a:r>
            <a:r>
              <a:rPr lang="fr-FR" sz="1500" dirty="0">
                <a:solidFill>
                  <a:schemeClr val="tx1"/>
                </a:solidFill>
              </a:rPr>
              <a:t> demandées par certaines 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dirty="0">
                <a:solidFill>
                  <a:schemeClr val="tx1"/>
                </a:solidFill>
              </a:rPr>
              <a:t>, si elle a été renseignée </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Avenir</a:t>
            </a:r>
            <a:r>
              <a:rPr lang="fr-FR" sz="1500" dirty="0">
                <a:solidFill>
                  <a:schemeClr val="tx1"/>
                </a:solidFill>
              </a:rPr>
              <a:t> renseignée par le lycée</a:t>
            </a:r>
            <a:r>
              <a:rPr lang="fr-FR" sz="1500" dirty="0"/>
              <a:t> </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Des informations sur votre parcours spécifique</a:t>
            </a:r>
            <a:r>
              <a:rPr lang="fr-FR" sz="1500" b="1" dirty="0"/>
              <a:t> </a:t>
            </a:r>
            <a:r>
              <a:rPr lang="fr-FR" sz="1500" dirty="0">
                <a:solidFill>
                  <a:schemeClr val="tx1"/>
                </a:solidFill>
              </a:rPr>
              <a:t>(sections européennes, internationales ou bi-bac) ou </a:t>
            </a:r>
            <a:r>
              <a:rPr lang="fr-FR" sz="1500" b="1" dirty="0">
                <a:solidFill>
                  <a:schemeClr val="bg1"/>
                </a:solidFill>
                <a:highlight>
                  <a:srgbClr val="0000FF"/>
                </a:highlight>
              </a:rPr>
              <a:t>votre participation aux cordées de la réussite</a:t>
            </a:r>
            <a:r>
              <a:rPr lang="fr-FR" sz="1500" b="1" dirty="0"/>
              <a:t> </a:t>
            </a:r>
            <a:r>
              <a:rPr lang="fr-FR" sz="1500" dirty="0">
                <a:solidFill>
                  <a:schemeClr val="tx1"/>
                </a:solidFill>
              </a:rPr>
              <a:t>(seulement si vous le souhaitez)</a:t>
            </a: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38</a:t>
            </a:fld>
            <a:endParaRPr lang="fr-FR"/>
          </a:p>
        </p:txBody>
      </p:sp>
      <p:sp>
        <p:nvSpPr>
          <p:cNvPr id="10" name="ZoneTexte 9"/>
          <p:cNvSpPr txBox="1"/>
          <p:nvPr/>
        </p:nvSpPr>
        <p:spPr>
          <a:xfrm>
            <a:off x="4443764" y="3940630"/>
            <a:ext cx="4203872" cy="584775"/>
          </a:xfrm>
          <a:prstGeom prst="rect">
            <a:avLst/>
          </a:prstGeom>
          <a:solidFill>
            <a:schemeClr val="tx2"/>
          </a:solidFill>
        </p:spPr>
        <p:txBody>
          <a:bodyPr wrap="square" rtlCol="0">
            <a:spAutoFit/>
          </a:bodyPr>
          <a:lstStyle/>
          <a:p>
            <a:pPr lvl="0" algn="ctr"/>
            <a:r>
              <a:rPr lang="fr-FR" sz="1600" b="1" dirty="0">
                <a:solidFill>
                  <a:schemeClr val="bg1"/>
                </a:solidFill>
              </a:rPr>
              <a:t>Nouveauté 2023 : vos résultats au baccalauréat mieux pris en compte </a:t>
            </a: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du baccalauréat (pour 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 notes des épreuves terminales des deux enseignements de spécialité (pour les lycéens généraux et technologiques)</a:t>
            </a:r>
          </a:p>
        </p:txBody>
      </p:sp>
    </p:spTree>
    <p:extLst>
      <p:ext uri="{BB962C8B-B14F-4D97-AF65-F5344CB8AC3E}">
        <p14:creationId xmlns:p14="http://schemas.microsoft.com/office/powerpoint/2010/main" val="3396691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19/01/2023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39</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a:t>Les engagements de Parcoursup au service des usagers </a:t>
            </a:r>
            <a:r>
              <a:rPr lang="fr-FR" sz="1800" dirty="0"/>
              <a:t>(1)</a:t>
            </a:r>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a:t>: Parcoursup vous permet de découvrir toutes les formations supérieures, y compris en apprentissage qui sont reconnues par l’Etat. 21 000 formations référencées</a:t>
            </a:r>
          </a:p>
          <a:p>
            <a:pPr marL="179388" defTabSz="457200">
              <a:spcBef>
                <a:spcPts val="600"/>
              </a:spcBef>
              <a:spcAft>
                <a:spcPts val="0"/>
              </a:spcAft>
              <a:buClr>
                <a:srgbClr val="FF0000"/>
              </a:buClr>
              <a:buSzPct val="100000"/>
            </a:pPr>
            <a:r>
              <a:rPr lang="fr-FR" sz="1300" dirty="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a:solidFill>
                  <a:schemeClr val="tx1"/>
                </a:solidFill>
              </a:rPr>
              <a:t>Parcoursup, c’est 1 procédure dématérialisée, 1 calendrier unique, 1 seul dossier 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a:solidFill>
                  <a:schemeClr val="tx1"/>
                </a:solidFill>
              </a:rPr>
              <a:t>Notre 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a:t>: Parcoursup vous 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avoir à les hiérarchiser</a:t>
            </a: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d’admission que vous recevez, à partir du 1er juin 2023</a:t>
            </a:r>
          </a:p>
          <a:p>
            <a:pPr marL="179388" defTabSz="457200">
              <a:spcBef>
                <a:spcPct val="20000"/>
              </a:spcBef>
              <a:spcAft>
                <a:spcPts val="0"/>
              </a:spcAft>
              <a:buClr>
                <a:srgbClr val="FF0000"/>
              </a:buClr>
              <a:buSzPct val="100000"/>
            </a:pPr>
            <a:r>
              <a:rPr lang="fr-FR" sz="1300" u="sng" dirty="0">
                <a:solidFill>
                  <a:schemeClr val="tx1"/>
                </a:solidFill>
              </a:rPr>
              <a:t>Ce n’est pas Parcoursup qui fait l’analyse des candidatures : les responsables des formations examinent votre dossier, font des propositions auxquelles vous répondez</a:t>
            </a:r>
            <a:r>
              <a:rPr lang="fr-FR" sz="1300" u="sng" dirty="0"/>
              <a:t>.</a:t>
            </a:r>
            <a:r>
              <a:rPr lang="fr-FR" sz="1300" dirty="0">
                <a:solidFill>
                  <a:srgbClr val="ED7454"/>
                </a:solidFill>
              </a:rPr>
              <a:t> </a:t>
            </a:r>
            <a:r>
              <a:rPr lang="fr-FR" sz="1300" b="1" dirty="0"/>
              <a:t>Le dernier mot appartient toujours au 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4</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40</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a:t>Rappel  : Parcoursup ne décide pas de votre affectation</a:t>
            </a:r>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a:solidFill>
                  <a:schemeClr val="bg1"/>
                </a:solidFill>
                <a:highlight>
                  <a:srgbClr val="0000FF"/>
                </a:highlight>
              </a:rPr>
              <a:t>Aucun algorithme de Parcoursup ne fait l’analyse de votre candidature</a:t>
            </a:r>
          </a:p>
          <a:p>
            <a:pPr algn="just">
              <a:spcAft>
                <a:spcPts val="1200"/>
              </a:spcAft>
            </a:pPr>
            <a:r>
              <a:rPr lang="fr-FR" sz="1500" dirty="0">
                <a:solidFill>
                  <a:schemeClr val="tx1"/>
                </a:solidFill>
              </a:rPr>
              <a:t>Ce sont les enseignants de la formation qui analysent votre candidature dans le cadre d’une commission d'examen des vœux (ou jury). Cette commission définit les modalités et les critères d'analyse des candidatures renseignés sur cette fiche. </a:t>
            </a:r>
          </a:p>
          <a:p>
            <a:pPr>
              <a:spcAft>
                <a:spcPts val="1200"/>
              </a:spcAft>
            </a:pPr>
            <a:r>
              <a:rPr lang="fr-FR" sz="1500" b="1" dirty="0">
                <a:solidFill>
                  <a:schemeClr val="tx1"/>
                </a:solidFill>
              </a:rPr>
              <a:t>Parcoursup n’analyse aucune candidature. Avec Parcoursup, il n’y a pas de tirage au sort.</a:t>
            </a:r>
          </a:p>
          <a:p>
            <a:r>
              <a:rPr lang="fr-FR" sz="1600" b="1" dirty="0">
                <a:solidFill>
                  <a:schemeClr val="bg1"/>
                </a:solidFill>
                <a:highlight>
                  <a:srgbClr val="0000FF"/>
                </a:highlight>
              </a:rPr>
              <a:t>Aucun algorithme de Parcoursup ne décide de votre affectation</a:t>
            </a:r>
          </a:p>
          <a:p>
            <a:pPr algn="just"/>
            <a:r>
              <a:rPr lang="fr-FR" sz="1500" dirty="0">
                <a:solidFill>
                  <a:schemeClr val="tx1"/>
                </a:solidFill>
              </a:rPr>
              <a:t>Apres analyse des candidatures, les formations transmettent un classement qui sert de base aux propositions d’admission formulées via Parcoursup aux candidats à partir du 1</a:t>
            </a:r>
            <a:r>
              <a:rPr lang="fr-FR" sz="1500" baseline="30000" dirty="0">
                <a:solidFill>
                  <a:schemeClr val="tx1"/>
                </a:solidFill>
              </a:rPr>
              <a:t>er</a:t>
            </a:r>
            <a:r>
              <a:rPr lang="fr-FR" sz="1500" dirty="0">
                <a:solidFill>
                  <a:schemeClr val="tx1"/>
                </a:solidFill>
              </a:rPr>
              <a:t> juin 2023. </a:t>
            </a:r>
          </a:p>
          <a:p>
            <a:pPr algn="just"/>
            <a:r>
              <a:rPr lang="fr-FR" sz="1500" dirty="0">
                <a:solidFill>
                  <a:schemeClr val="tx1"/>
                </a:solidFill>
              </a:rPr>
              <a:t>Chaque candidat choisit en fonction des propositions d’admission qu’il reçoit, à partir du 1er juin 2023. </a:t>
            </a:r>
            <a:r>
              <a:rPr lang="fr-FR" sz="1500" b="1" dirty="0">
                <a:solidFill>
                  <a:schemeClr val="tx1"/>
                </a:solidFill>
              </a:rPr>
              <a:t>Parcoursup garantit à chaque candidat la liberté de choix, la possibilité de garder des vœux pour lesquels il est en liste d'attente et d’avoir le dernier mot.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Ce sont les formations qui évaluent les candidatures</a:t>
            </a:r>
          </a:p>
        </p:txBody>
      </p:sp>
    </p:spTree>
    <p:extLst>
      <p:ext uri="{BB962C8B-B14F-4D97-AF65-F5344CB8AC3E}">
        <p14:creationId xmlns:p14="http://schemas.microsoft.com/office/powerpoint/2010/main" val="387257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a:solidFill>
                  <a:srgbClr val="EC130E"/>
                </a:solidFill>
              </a:rPr>
              <a:t>&gt;</a:t>
            </a:r>
            <a:r>
              <a:rPr lang="fr-FR" sz="1300" dirty="0">
                <a:solidFill>
                  <a:srgbClr val="EC130E"/>
                </a:solidFill>
              </a:rPr>
              <a:t> </a:t>
            </a:r>
            <a:r>
              <a:rPr lang="fr-FR" sz="1300" b="1" dirty="0">
                <a:solidFill>
                  <a:schemeClr val="bg1"/>
                </a:solidFill>
                <a:highlight>
                  <a:srgbClr val="0000FF"/>
                </a:highlight>
              </a:rPr>
              <a:t>Une priorité accordée aux lycéens boursiers</a:t>
            </a:r>
            <a:r>
              <a:rPr lang="fr-FR" sz="1300" b="1" dirty="0"/>
              <a:t> </a:t>
            </a:r>
            <a:r>
              <a:rPr lang="fr-FR" sz="1300" dirty="0">
                <a:solidFill>
                  <a:schemeClr val="tx1"/>
                </a:solidFill>
              </a:rPr>
              <a:t>dans chaque formation, 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a:solidFill>
                  <a:srgbClr val="F28E65"/>
                </a:solidFill>
              </a:rPr>
              <a:t> </a:t>
            </a:r>
            <a:r>
              <a:rPr lang="fr-FR" sz="1300" dirty="0">
                <a:solidFill>
                  <a:schemeClr val="tx1"/>
                </a:solidFill>
              </a:rPr>
              <a:t>qui s’inscrivent dans une formation située en dehors de leur académie 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a:t>Un appui aux lycéens boursiers </a:t>
            </a:r>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Une prise en compte de la participation aux cordées de la réussite</a:t>
            </a: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a:solidFill>
                  <a:schemeClr val="tx1"/>
                </a:solidFill>
              </a:rPr>
              <a:t>Les </a:t>
            </a:r>
            <a:r>
              <a:rPr lang="fr-FR" sz="1300" b="1" dirty="0">
                <a:solidFill>
                  <a:schemeClr val="tx2"/>
                </a:solidFill>
              </a:rPr>
              <a:t>formations prenant en compte la participation aux cordées de la réussite le signalent </a:t>
            </a:r>
            <a:r>
              <a:rPr lang="fr-FR" sz="1300" dirty="0">
                <a:solidFill>
                  <a:schemeClr val="tx1"/>
                </a:solidFill>
              </a:rPr>
              <a:t>sur la fiche de présentation de la formation (rubrique « comprendre les critères d’analyse des candidatures »)</a:t>
            </a:r>
          </a:p>
          <a:p>
            <a:r>
              <a:rPr lang="fr-FR" sz="1300" b="1" dirty="0">
                <a:solidFill>
                  <a:srgbClr val="EC130E"/>
                </a:solidFill>
              </a:rPr>
              <a:t>&gt;</a:t>
            </a:r>
            <a:r>
              <a:rPr lang="fr-FR" sz="1300" dirty="0">
                <a:solidFill>
                  <a:srgbClr val="EC130E"/>
                </a:solidFill>
              </a:rPr>
              <a:t> </a:t>
            </a:r>
            <a:r>
              <a:rPr lang="fr-FR" sz="1300" dirty="0">
                <a:solidFill>
                  <a:schemeClr val="tx1"/>
                </a:solidFill>
              </a:rPr>
              <a:t>L’information sur la </a:t>
            </a:r>
            <a:r>
              <a:rPr lang="fr-FR" sz="1300" b="1" dirty="0">
                <a:solidFill>
                  <a:schemeClr val="tx2"/>
                </a:solidFill>
              </a:rPr>
              <a:t>participation aux cordées de la réussite </a:t>
            </a:r>
            <a:r>
              <a:rPr lang="fr-FR" sz="1300" dirty="0">
                <a:solidFill>
                  <a:schemeClr val="tx1"/>
                </a:solidFill>
              </a:rPr>
              <a:t>est remontée par les proviseurs</a:t>
            </a:r>
          </a:p>
          <a:p>
            <a:r>
              <a:rPr lang="fr-FR" sz="1300" b="1" dirty="0">
                <a:solidFill>
                  <a:srgbClr val="EC130E"/>
                </a:solidFill>
              </a:rPr>
              <a:t>&gt; </a:t>
            </a:r>
            <a:r>
              <a:rPr lang="fr-FR" sz="1300" b="1" dirty="0">
                <a:solidFill>
                  <a:schemeClr val="tx2"/>
                </a:solidFill>
              </a:rPr>
              <a:t>Le</a:t>
            </a:r>
            <a:r>
              <a:rPr lang="fr-FR" sz="1300" dirty="0"/>
              <a:t> </a:t>
            </a:r>
            <a:r>
              <a:rPr lang="fr-FR" sz="1300" b="1" dirty="0">
                <a:solidFill>
                  <a:schemeClr val="tx2"/>
                </a:solidFill>
              </a:rPr>
              <a:t>lycéen décide </a:t>
            </a:r>
            <a:r>
              <a:rPr lang="fr-FR" sz="1300" dirty="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Des places priorisées pour les lycéens pro. et techno. dans les formations dans lesquelles ils réussissent le mieux </a:t>
            </a: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43</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19/01/2023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44</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4702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1</a:t>
            </a:r>
            <a:r>
              <a:rPr lang="fr-FR" sz="2400" baseline="30000" dirty="0"/>
              <a:t>er</a:t>
            </a:r>
            <a:r>
              <a:rPr lang="fr-FR" sz="2400" dirty="0"/>
              <a:t> juin au 13 juillet 2023 </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1</a:t>
            </a:r>
            <a:r>
              <a:rPr lang="fr-FR" sz="1400" b="1" baseline="30000" dirty="0"/>
              <a:t>er</a:t>
            </a:r>
            <a:r>
              <a:rPr lang="fr-FR" sz="1400" b="1" dirty="0"/>
              <a:t> juin 2023</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19/01/2023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46</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46</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1</a:t>
            </a:r>
            <a:r>
              <a:rPr kumimoji="0" lang="fr-FR" sz="1600" b="0" i="0" u="none" strike="noStrike" kern="1200" cap="none" spc="0" normalizeH="0" baseline="30000" noProof="0" dirty="0">
                <a:ln>
                  <a:noFill/>
                </a:ln>
                <a:solidFill>
                  <a:schemeClr val="tx1"/>
                </a:solidFill>
                <a:effectLst/>
                <a:uLnTx/>
                <a:uFillTx/>
                <a:ea typeface="+mn-ea"/>
                <a:cs typeface="+mn-cs"/>
              </a:rPr>
              <a:t>er</a:t>
            </a:r>
            <a:r>
              <a:rPr kumimoji="0" lang="fr-FR" sz="1600" b="0" i="0" u="none" strike="noStrike" kern="1200" cap="none" spc="0" normalizeH="0" baseline="0" noProof="0" dirty="0">
                <a:ln>
                  <a:noFill/>
                </a:ln>
                <a:solidFill>
                  <a:schemeClr val="tx1"/>
                </a:solidFill>
                <a:effectLst/>
                <a:uLnTx/>
                <a:uFillTx/>
                <a:ea typeface="+mn-ea"/>
                <a:cs typeface="+mn-cs"/>
              </a:rPr>
              <a:t> juin 2023)</a:t>
            </a: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47</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Tree>
    <p:extLst>
      <p:ext uri="{BB962C8B-B14F-4D97-AF65-F5344CB8AC3E}">
        <p14:creationId xmlns:p14="http://schemas.microsoft.com/office/powerpoint/2010/main" val="1380543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a:t>des</a:t>
            </a:r>
            <a:r>
              <a:rPr lang="fr-FR" sz="1600" dirty="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13 juillet 2023 en fonction des places libérées par d’autres candidats</a:t>
            </a:r>
            <a:r>
              <a:rPr lang="fr-FR" sz="400" dirty="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chemeClr val="tx1"/>
                </a:solidFill>
              </a:rPr>
              <a:t>dès le 1</a:t>
            </a:r>
            <a:r>
              <a:rPr lang="fr-FR" sz="1600" baseline="30000" dirty="0">
                <a:solidFill>
                  <a:schemeClr val="tx1"/>
                </a:solidFill>
              </a:rPr>
              <a:t>er</a:t>
            </a:r>
            <a:r>
              <a:rPr lang="fr-FR" sz="1600" dirty="0">
                <a:solidFill>
                  <a:schemeClr val="tx1"/>
                </a:solidFill>
              </a:rPr>
              <a:t> juin 2023, il peut demander un conseil ou un accompagnement individuel ou collectif dans son lycée ou dans un CIO pour envisager d’autres choix de formation et préparer la phase complémentaire à partir du 15 juin 2023.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49</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fontScale="9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defTabSz="457200">
              <a:spcBef>
                <a:spcPct val="20000"/>
              </a:spcBef>
              <a:spcAft>
                <a:spcPts val="0"/>
              </a:spcAft>
              <a:buClr>
                <a:srgbClr val="FF0000"/>
              </a:buClr>
              <a:buSzPct val="100000"/>
            </a:pPr>
            <a:r>
              <a:rPr lang="fr-FR" sz="1400" b="1" dirty="0">
                <a:solidFill>
                  <a:srgbClr val="FF0000"/>
                </a:solidFill>
              </a:rPr>
              <a:t>Nouveauté 2023 </a:t>
            </a:r>
            <a:r>
              <a:rPr lang="fr-FR" sz="1400" dirty="0">
                <a:solidFill>
                  <a:schemeClr val="accent1"/>
                </a:solidFill>
              </a:rPr>
              <a:t>: </a:t>
            </a:r>
            <a:r>
              <a:rPr lang="fr-FR" sz="1400" dirty="0">
                <a:solidFill>
                  <a:schemeClr val="tx1"/>
                </a:solidFill>
              </a:rPr>
              <a:t>Parcoursup permet de visualiser </a:t>
            </a:r>
            <a:r>
              <a:rPr lang="fr-FR" sz="1400" b="1" dirty="0">
                <a:solidFill>
                  <a:schemeClr val="tx1"/>
                </a:solidFill>
              </a:rPr>
              <a:t>les critères d’analyse des candidatures qu’utiliseront les formations du supérieur</a:t>
            </a:r>
            <a:r>
              <a:rPr lang="fr-FR" sz="1400" dirty="0">
                <a:solidFill>
                  <a:schemeClr val="tx1"/>
                </a:solidFill>
              </a:rPr>
              <a:t>. Parcoursup permet de consulter des </a:t>
            </a:r>
            <a:r>
              <a:rPr lang="fr-FR" sz="1400" b="1" dirty="0">
                <a:solidFill>
                  <a:schemeClr val="tx1"/>
                </a:solidFill>
              </a:rPr>
              <a:t>conseils des enseignants du supérieur </a:t>
            </a:r>
            <a:r>
              <a:rPr lang="fr-FR" sz="1400" dirty="0">
                <a:solidFill>
                  <a:schemeClr val="tx1"/>
                </a:solidFill>
              </a:rPr>
              <a:t>sur les parcours recommandés au lycée ou encore sur la manière de faire votre candidature. </a:t>
            </a:r>
          </a:p>
          <a:p>
            <a:pPr marL="179388" defTabSz="457200">
              <a:spcBef>
                <a:spcPct val="20000"/>
              </a:spcBef>
              <a:spcAft>
                <a:spcPts val="0"/>
              </a:spcAft>
              <a:buClr>
                <a:srgbClr val="FF0000"/>
              </a:buClr>
              <a:buSzPct val="100000"/>
            </a:pPr>
            <a:r>
              <a:rPr lang="fr-FR" sz="1400" dirty="0">
                <a:solidFill>
                  <a:schemeClr val="tx1"/>
                </a:solidFill>
              </a:rPr>
              <a:t>Parcoursup fournit des données sur la session précédente (profils de candidats classés ; rythme d’envoi des propositions) pour </a:t>
            </a:r>
            <a:r>
              <a:rPr lang="fr-FR" sz="1400" b="1" dirty="0">
                <a:solidFill>
                  <a:schemeClr val="tx1"/>
                </a:solidFill>
              </a:rPr>
              <a:t>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400" dirty="0">
                <a:solidFill>
                  <a:schemeClr val="tx1"/>
                </a:solidFill>
              </a:rPr>
              <a:t>Vous n’êtes pas seuls pour faire vos choix : vous êtes accompagné, au lycée, via la plateforme, pour élaborer votre projet, faire des vœux, choisir votre formation. </a:t>
            </a:r>
          </a:p>
          <a:p>
            <a:pPr marL="179388" defTabSz="457200">
              <a:spcBef>
                <a:spcPct val="20000"/>
              </a:spcBef>
              <a:spcAft>
                <a:spcPts val="0"/>
              </a:spcAft>
              <a:buClr>
                <a:srgbClr val="FF0000"/>
              </a:buClr>
              <a:buSzPct val="100000"/>
            </a:pPr>
            <a:r>
              <a:rPr lang="fr-FR" sz="1400" dirty="0">
                <a:solidFill>
                  <a:schemeClr val="tx1"/>
                </a:solidFill>
              </a:rPr>
              <a:t>Si vous n’avez pas reçu de proposition, les recteurs proposent 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defTabSz="457200">
              <a:spcBef>
                <a:spcPct val="20000"/>
              </a:spcBef>
              <a:spcAft>
                <a:spcPts val="0"/>
              </a:spcAft>
              <a:buClr>
                <a:srgbClr val="FF0000"/>
              </a:buClr>
              <a:buSzPct val="100000"/>
            </a:pPr>
            <a:r>
              <a:rPr lang="fr-FR" sz="1400" dirty="0">
                <a:solidFill>
                  <a:schemeClr val="tx1"/>
                </a:solidFill>
              </a:rPr>
              <a:t>Parcoursup promeut le développement des parcours personnalisés (Oui-Si) à l’université pour favoriser la réussite des étudiants. Parcoursup met en œuvre des actions ciblées pour l’accès au supérieur des lycéens boursiers, professionnels ou technologiques. </a:t>
            </a:r>
          </a:p>
          <a:p>
            <a:pPr marL="179388" defTabSz="457200">
              <a:spcBef>
                <a:spcPct val="20000"/>
              </a:spcBef>
              <a:spcAft>
                <a:spcPts val="0"/>
              </a:spcAft>
              <a:buClr>
                <a:srgbClr val="FF0000"/>
              </a:buClr>
              <a:buSzPct val="100000"/>
            </a:pPr>
            <a:r>
              <a:rPr lang="fr-FR" sz="1400" dirty="0">
                <a:solidFill>
                  <a:schemeClr val="tx1"/>
                </a:solidFill>
              </a:rPr>
              <a:t>Parcoursup prend en compte les situations particulières tels les candidats en situation de handicap ou les sportifs de haut niveau</a:t>
            </a:r>
          </a:p>
          <a:p>
            <a:pPr lvl="0" defTabSz="457200">
              <a:spcBef>
                <a:spcPct val="20000"/>
              </a:spcBef>
              <a:spcAft>
                <a:spcPts val="0"/>
              </a:spcAft>
              <a:buClr>
                <a:srgbClr val="FF0000"/>
              </a:buClr>
              <a:buSzPct val="100000"/>
            </a:pPr>
            <a:endParaRPr lang="fr-FR" sz="16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1</a:t>
            </a:r>
            <a:r>
              <a:rPr lang="fr-FR" sz="1500" b="1" baseline="30000" dirty="0">
                <a:solidFill>
                  <a:schemeClr val="bg1"/>
                </a:solidFill>
                <a:highlight>
                  <a:srgbClr val="0000FF"/>
                </a:highlight>
              </a:rPr>
              <a:t>er</a:t>
            </a:r>
            <a:r>
              <a:rPr lang="fr-FR" sz="1500" b="1" dirty="0">
                <a:solidFill>
                  <a:schemeClr val="bg1"/>
                </a:solidFill>
                <a:highlight>
                  <a:srgbClr val="0000FF"/>
                </a:highlight>
              </a:rPr>
              <a:t> juin 2023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15 juin au 12 septembre 2023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a:t>
            </a:r>
            <a:r>
              <a:rPr lang="fr-FR" sz="1500" b="1" baseline="30000" dirty="0">
                <a:solidFill>
                  <a:schemeClr val="bg1"/>
                </a:solidFill>
                <a:highlight>
                  <a:srgbClr val="0000FF"/>
                </a:highlight>
              </a:rPr>
              <a:t>er </a:t>
            </a:r>
            <a:r>
              <a:rPr lang="fr-FR" sz="1500" b="1" dirty="0">
                <a:solidFill>
                  <a:schemeClr val="bg1"/>
                </a:solidFill>
                <a:highlight>
                  <a:srgbClr val="0000FF"/>
                </a:highlight>
              </a:rPr>
              <a:t>juillet 2023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Tree>
    <p:extLst>
      <p:ext uri="{BB962C8B-B14F-4D97-AF65-F5344CB8AC3E}">
        <p14:creationId xmlns:p14="http://schemas.microsoft.com/office/powerpoint/2010/main" val="2072853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endParaRPr lang="fr-FR" sz="800" dirty="0"/>
          </a:p>
          <a:p>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2023</a:t>
            </a:r>
          </a:p>
        </p:txBody>
      </p:sp>
    </p:spTree>
    <p:extLst>
      <p:ext uri="{BB962C8B-B14F-4D97-AF65-F5344CB8AC3E}">
        <p14:creationId xmlns:p14="http://schemas.microsoft.com/office/powerpoint/2010/main" val="430257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Prenez connaissance du calendrier 2023</a:t>
            </a:r>
            <a:r>
              <a:rPr lang="fr-FR" sz="1400" b="1" dirty="0"/>
              <a:t>, </a:t>
            </a:r>
            <a:r>
              <a:rPr lang="fr-FR" sz="1400" dirty="0">
                <a:solidFill>
                  <a:schemeClr val="tx1"/>
                </a:solidFill>
              </a:rPr>
              <a:t>des modalités de fonctionnement de la plateforme et des vidéos tutos pour vous familiariser avec la procédure</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N’attendez pas la dernière minute</a:t>
            </a:r>
            <a:r>
              <a:rPr lang="fr-FR" sz="1400" b="1" dirty="0">
                <a:solidFill>
                  <a:schemeClr val="tx1"/>
                </a:solidFill>
              </a:rPr>
              <a:t> </a:t>
            </a:r>
            <a:r>
              <a:rPr lang="fr-FR" sz="1400" dirty="0">
                <a:solidFill>
                  <a:schemeClr val="tx1"/>
                </a:solidFill>
              </a:rPr>
              <a:t>pour préparer son projet d’orientation : explorer le moteur de recherche des formations, consulter les fiches des formations qui vous intéressent </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Ne restez pas seul à 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Lives Parcoursup, journées portes ouvertes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numéro vert (à partir du 18 janvier 2023) </a:t>
            </a:r>
            <a:r>
              <a:rPr lang="fr-FR" sz="2000" dirty="0">
                <a:solidFill>
                  <a:srgbClr val="3D566E"/>
                </a:solidFill>
              </a:rPr>
              <a:t>: </a:t>
            </a:r>
            <a:r>
              <a:rPr lang="fr-FR" sz="2000" b="1" dirty="0"/>
              <a:t>0 800 400 070 </a:t>
            </a:r>
            <a:r>
              <a:rPr lang="fr-FR" sz="2000" dirty="0">
                <a:solidFill>
                  <a:schemeClr val="tx1"/>
                </a:solidFill>
              </a:rPr>
              <a:t>(Numéros spécifiques pour l’Outre-mer indiqués sur Parcoursup.fr)</a:t>
            </a: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La 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Les réseaux sociaux pour suivre l’actualité de Parcoursup et recevoir des conseils </a:t>
            </a:r>
            <a:r>
              <a:rPr lang="fr-FR" sz="2000" dirty="0">
                <a:solidFill>
                  <a:schemeClr val="tx1"/>
                </a:solidFill>
              </a:rPr>
              <a:t>(Parcoursup_info sur Twitter 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398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br>
              <a:rPr lang="fr-FR" sz="2800" dirty="0"/>
            </a:br>
            <a:r>
              <a:rPr lang="fr-FR" sz="2800" dirty="0">
                <a:solidFill>
                  <a:srgbClr val="000091"/>
                </a:solidFill>
              </a:rPr>
              <a:t>Étape 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19/01/2023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rPr>
              <a:t>Parmi les 21 000 formations dispensant de diplômes reconnus par l’État disponibles via le moteur de recherche de formation : </a:t>
            </a:r>
          </a:p>
          <a:p>
            <a:endParaRPr lang="fr-FR" sz="1400" b="1" dirty="0">
              <a:solidFill>
                <a:srgbClr val="F28E65"/>
              </a:solidFill>
            </a:endParaRPr>
          </a:p>
          <a:p>
            <a:pPr marL="171450" indent="-171450">
              <a:buFont typeface="Arial" pitchFamily="34" charset="0"/>
              <a:buChar char="•"/>
            </a:pPr>
            <a:r>
              <a:rPr lang="fr-FR" sz="1300" b="1" dirty="0">
                <a:solidFill>
                  <a:schemeClr val="bg1"/>
                </a:solidFill>
                <a:highlight>
                  <a:srgbClr val="0000FF"/>
                </a:highlight>
              </a:rPr>
              <a:t>Des formations non sélectives </a:t>
            </a:r>
            <a:r>
              <a:rPr lang="fr-FR" sz="1400" dirty="0"/>
              <a:t>: </a:t>
            </a:r>
            <a:r>
              <a:rPr lang="fr-FR" sz="1400" dirty="0">
                <a:solidFill>
                  <a:schemeClr val="tx1"/>
                </a:solidFill>
              </a:rPr>
              <a:t>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300" b="1" dirty="0">
                <a:solidFill>
                  <a:schemeClr val="bg1"/>
                </a:solidFill>
                <a:highlight>
                  <a:srgbClr val="0000FF"/>
                </a:highlight>
              </a:rPr>
              <a:t>Des formations sélectives </a:t>
            </a:r>
            <a:r>
              <a:rPr lang="fr-FR" sz="1200" b="1" dirty="0"/>
              <a:t>:</a:t>
            </a:r>
            <a:r>
              <a:rPr lang="fr-FR" sz="1400" b="1" dirty="0"/>
              <a:t> </a:t>
            </a:r>
            <a:r>
              <a:rPr lang="fr-FR" sz="1400" dirty="0">
                <a:solidFill>
                  <a:schemeClr val="tx1"/>
                </a:solidFil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(public/privé ), la nature de la formation (sélective /non sélective), les frais de scolarité, les débouchés professionnels et possibilités de poursuite d’études    </a:t>
            </a:r>
          </a:p>
          <a:p>
            <a:pPr marL="179388"/>
            <a:r>
              <a:rPr lang="fr-FR" sz="1400" b="1" dirty="0">
                <a:solidFill>
                  <a:schemeClr val="tx1"/>
                </a:solidFill>
              </a:rPr>
              <a:t>Quelques rares formations privées ne sont pas présentes sur Parcoursup</a:t>
            </a:r>
            <a:r>
              <a:rPr lang="fr-FR" sz="1400" dirty="0">
                <a:solidFill>
                  <a:schemeClr val="tx1"/>
                </a:solidFill>
              </a:rPr>
              <a:t> &gt; prendre contact avec les établissements </a:t>
            </a:r>
          </a:p>
          <a:p>
            <a:endParaRPr lang="fr-FR" sz="1400" dirty="0"/>
          </a:p>
          <a:p>
            <a:endParaRPr lang="fr-FR" sz="1200" dirty="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solidFill>
                  <a:srgbClr val="000091"/>
                </a:solidFill>
              </a:rPr>
              <a:t>Focus sur les formations en apprentissage  </a:t>
            </a:r>
          </a:p>
        </p:txBody>
      </p:sp>
      <p:sp>
        <p:nvSpPr>
          <p:cNvPr id="3" name="Espace réservé du contenu 2"/>
          <p:cNvSpPr>
            <a:spLocks noGrp="1"/>
          </p:cNvSpPr>
          <p:nvPr>
            <p:ph sz="quarter" idx="4294967295"/>
          </p:nvPr>
        </p:nvSpPr>
        <p:spPr>
          <a:xfrm>
            <a:off x="215047" y="1325098"/>
            <a:ext cx="8568952" cy="3024336"/>
          </a:xfrm>
        </p:spPr>
        <p:txBody>
          <a:bodyPr/>
          <a:lstStyle/>
          <a:p>
            <a:pPr lvl="0" algn="just"/>
            <a:r>
              <a:rPr lang="fr-FR" sz="1600" b="1" dirty="0">
                <a:solidFill>
                  <a:schemeClr val="tx1"/>
                </a:solidFill>
              </a:rPr>
              <a:t>7 500 formations en apprentissage disponibles, pour l’essentiel en BTS, BUT, pour des mentions complémentaires ou titres professionnels…</a:t>
            </a:r>
          </a:p>
          <a:p>
            <a:pPr marL="285750" lvl="1" indent="-285750">
              <a:lnSpc>
                <a:spcPct val="110000"/>
              </a:lnSpc>
              <a:defRPr/>
            </a:pPr>
            <a:r>
              <a:rPr lang="fr-FR" sz="1600" b="1" dirty="0">
                <a:solidFill>
                  <a:schemeClr val="bg1"/>
                </a:solidFill>
                <a:highlight>
                  <a:srgbClr val="0000FF"/>
                </a:highlight>
              </a:rPr>
              <a:t>Être étudiant apprenti c’est</a:t>
            </a:r>
            <a:r>
              <a:rPr lang="fr-FR" sz="1600" b="1" dirty="0"/>
              <a:t> :  </a:t>
            </a:r>
          </a:p>
          <a:p>
            <a:pPr marL="465750" lvl="2" indent="-285750">
              <a:lnSpc>
                <a:spcPct val="110000"/>
              </a:lnSpc>
              <a:defRPr/>
            </a:pPr>
            <a:r>
              <a:rPr lang="fr-FR" sz="1600" b="1" dirty="0">
                <a:solidFill>
                  <a:schemeClr val="tx1"/>
                </a:solidFill>
              </a:rPr>
              <a:t>Être étudiant et surtout salarié</a:t>
            </a:r>
            <a:endParaRPr lang="fr-FR" sz="1600" b="1" dirty="0">
              <a:solidFill>
                <a:schemeClr val="tx1"/>
              </a:solidFill>
              <a:cs typeface="Arial"/>
            </a:endParaRPr>
          </a:p>
          <a:p>
            <a:pPr marL="465750" lvl="2" indent="-285750">
              <a:lnSpc>
                <a:spcPct val="110000"/>
              </a:lnSpc>
              <a:defRPr/>
            </a:pPr>
            <a:r>
              <a:rPr lang="fr-FR" sz="1500" b="1" dirty="0">
                <a:solidFill>
                  <a:schemeClr val="tx1"/>
                </a:solidFill>
              </a:rPr>
              <a:t>Alterner formation pratique chez un employeur et une formation théorique </a:t>
            </a:r>
            <a:r>
              <a:rPr lang="fr-FR" sz="1500" dirty="0">
                <a:solidFill>
                  <a:schemeClr val="tx1"/>
                </a:solidFill>
              </a:rPr>
              <a:t>dans un établissement (ex : un centre de formation d’apprentis - CFA)</a:t>
            </a:r>
            <a:endParaRPr lang="fr-FR" sz="1500" b="1" dirty="0">
              <a:solidFill>
                <a:schemeClr val="tx1"/>
              </a:solidFill>
              <a:cs typeface="Arial"/>
            </a:endParaRPr>
          </a:p>
          <a:p>
            <a:pPr marL="465750" lvl="2" indent="-285750">
              <a:lnSpc>
                <a:spcPct val="110000"/>
              </a:lnSpc>
              <a:defRPr/>
            </a:pPr>
            <a:r>
              <a:rPr lang="fr-FR" sz="1500" b="1" dirty="0">
                <a:solidFill>
                  <a:schemeClr val="tx1"/>
                </a:solidFill>
              </a:rPr>
              <a:t>Un plus pour trouver du travail en fin de formation et  vous insérer 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Tree>
    <p:extLst>
      <p:ext uri="{BB962C8B-B14F-4D97-AF65-F5344CB8AC3E}">
        <p14:creationId xmlns:p14="http://schemas.microsoft.com/office/powerpoint/2010/main" val="3388526173"/>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4904</TotalTime>
  <Words>5879</Words>
  <Application>Microsoft Macintosh PowerPoint</Application>
  <PresentationFormat>Affichage à l'écran (16:9)</PresentationFormat>
  <Paragraphs>487</Paragraphs>
  <Slides>53</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53</vt:i4>
      </vt:variant>
    </vt:vector>
  </HeadingPairs>
  <TitlesOfParts>
    <vt:vector size="60" baseType="lpstr">
      <vt:lpstr>Arial</vt:lpstr>
      <vt:lpstr>Arial-ItalicMT</vt:lpstr>
      <vt:lpstr>Calibri</vt:lpstr>
      <vt:lpstr>Courier New</vt:lpstr>
      <vt:lpstr>Lucida Grande</vt:lpstr>
      <vt:lpstr>Wingdings</vt:lpstr>
      <vt:lpstr>OPÉRATEURS</vt:lpstr>
      <vt:lpstr>w</vt:lpstr>
      <vt:lpstr>Présentation PowerPoint</vt:lpstr>
      <vt:lpstr>Sommaire  </vt:lpstr>
      <vt:lpstr>Les engagements de Parcoursup au service des usagers (1)</vt:lpstr>
      <vt:lpstr>Présentation PowerPoint</vt:lpstr>
      <vt:lpstr>Présentation PowerPoint</vt:lpstr>
      <vt:lpstr> Étape 1 : découvrir les formations et élaborer son projet d’orientation</vt:lpstr>
      <vt:lpstr>Présentation PowerPoint</vt:lpstr>
      <vt:lpstr>Focus sur les formations en apprentissage  </vt:lpstr>
      <vt:lpstr>Rechercher des formations sur Parcoursup.fr </vt:lpstr>
      <vt:lpstr>Présentation PowerPoint</vt:lpstr>
      <vt:lpstr>Présentation PowerPoint</vt:lpstr>
      <vt:lpstr>Les modalités d’examen affichés pour chaque formation</vt:lpstr>
      <vt:lpstr>Consolider votre projet d’orientation </vt:lpstr>
      <vt:lpstr>LE BON REFLEXE : S’INFORMER, ECHANGER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Le projet de formation motivé</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d’accès des bacheliers professionnels en STS </vt:lpstr>
      <vt:lpstr>Récapitulatif des éléments transmis à chaque formation</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1er juin au 13 juillet 2023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Microsoft Office User</cp:lastModifiedBy>
  <cp:revision>242</cp:revision>
  <dcterms:created xsi:type="dcterms:W3CDTF">2020-10-27T08:44:50Z</dcterms:created>
  <dcterms:modified xsi:type="dcterms:W3CDTF">2023-01-19T12:56:37Z</dcterms:modified>
</cp:coreProperties>
</file>