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106" d="100"/>
          <a:sy n="106" d="100"/>
        </p:scale>
        <p:origin x="-108" y="-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professionn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professionnelle avec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4">
                    <a:lumMod val="75000"/>
                  </a:schemeClr>
                </a:solidFill>
              </a:rPr>
              <a:t>Chapitre 3 </a:t>
            </a:r>
          </a:p>
          <a:p>
            <a:r>
              <a:rPr lang="fr-FR" b="1" dirty="0" smtClean="0">
                <a:solidFill>
                  <a:schemeClr val="accent4">
                    <a:lumMod val="75000"/>
                  </a:schemeClr>
                </a:solidFill>
              </a:rPr>
              <a:t>Repérage dans le plan</a:t>
            </a:r>
            <a:endParaRPr lang="fr-FR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4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smtClean="0"/>
              <a:t>Question 1 </a:t>
            </a:r>
            <a:endParaRPr lang="fr-FR" b="1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3200" dirty="0" smtClean="0"/>
              <a:t>Un repère (O;I,J) est caractérisé par :</a:t>
            </a:r>
          </a:p>
          <a:p>
            <a:pPr marL="914400" lvl="1" indent="-457200">
              <a:buFont typeface="+mj-lt"/>
              <a:buAutoNum type="alphaUcPeriod"/>
            </a:pPr>
            <a:r>
              <a:rPr lang="fr-FR" sz="2800" dirty="0" smtClean="0"/>
              <a:t>Deux axes</a:t>
            </a:r>
          </a:p>
          <a:p>
            <a:pPr marL="914400" lvl="1" indent="-457200">
              <a:buFont typeface="+mj-lt"/>
              <a:buAutoNum type="alphaUcPeriod"/>
            </a:pPr>
            <a:r>
              <a:rPr lang="fr-FR" sz="2800" dirty="0" smtClean="0"/>
              <a:t>Trois points O, I et J</a:t>
            </a:r>
          </a:p>
          <a:p>
            <a:pPr marL="914400" lvl="1" indent="-457200">
              <a:buFont typeface="+mj-lt"/>
              <a:buAutoNum type="alphaUcPeriod"/>
            </a:pPr>
            <a:r>
              <a:rPr lang="fr-FR" sz="2800" dirty="0" smtClean="0"/>
              <a:t>Trois points O, I et J non alignés</a:t>
            </a:r>
          </a:p>
          <a:p>
            <a:pPr marL="914400" lvl="1" indent="-457200">
              <a:buFont typeface="+mj-lt"/>
              <a:buAutoNum type="alphaUcPeriod"/>
            </a:pPr>
            <a:r>
              <a:rPr lang="fr-FR" sz="2800" dirty="0" smtClean="0"/>
              <a:t>Un triangle OIJ</a:t>
            </a:r>
          </a:p>
          <a:p>
            <a:pPr marL="914400" lvl="1" indent="-457200">
              <a:buFont typeface="+mj-lt"/>
              <a:buAutoNum type="alphaUcPeriod"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49282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Question 2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3200" dirty="0" smtClean="0"/>
              <a:t>Un repère (O;I,J) est </a:t>
            </a:r>
            <a:r>
              <a:rPr lang="fr-FR" sz="3200" b="1" dirty="0" smtClean="0"/>
              <a:t>orthogonal</a:t>
            </a:r>
            <a:r>
              <a:rPr lang="fr-FR" sz="3200" dirty="0" smtClean="0"/>
              <a:t> si et seulement si :</a:t>
            </a:r>
          </a:p>
          <a:p>
            <a:pPr marL="914400" lvl="1" indent="-457200">
              <a:buFont typeface="+mj-lt"/>
              <a:buAutoNum type="alphaUcPeriod"/>
            </a:pPr>
            <a:r>
              <a:rPr lang="fr-FR" sz="2800" dirty="0"/>
              <a:t>Le triangle OIJ est isocèle</a:t>
            </a:r>
          </a:p>
          <a:p>
            <a:pPr marL="914400" lvl="1" indent="-457200">
              <a:buFont typeface="+mj-lt"/>
              <a:buAutoNum type="alphaUcPeriod"/>
            </a:pPr>
            <a:r>
              <a:rPr lang="fr-FR" sz="2800" dirty="0"/>
              <a:t>Le triangle OIJ est </a:t>
            </a:r>
            <a:r>
              <a:rPr lang="fr-FR" sz="2800" dirty="0" smtClean="0"/>
              <a:t>équilatéral </a:t>
            </a:r>
            <a:endParaRPr lang="fr-FR" sz="2800" dirty="0"/>
          </a:p>
          <a:p>
            <a:pPr marL="914400" lvl="1" indent="-457200">
              <a:buFont typeface="+mj-lt"/>
              <a:buAutoNum type="alphaUcPeriod"/>
            </a:pPr>
            <a:r>
              <a:rPr lang="fr-FR" sz="2800" dirty="0"/>
              <a:t>Le triangle OIJ est </a:t>
            </a:r>
            <a:r>
              <a:rPr lang="fr-FR" sz="2800" dirty="0" smtClean="0"/>
              <a:t>rectangle</a:t>
            </a:r>
          </a:p>
          <a:p>
            <a:pPr marL="914400" lvl="1" indent="-457200">
              <a:buFont typeface="+mj-lt"/>
              <a:buAutoNum type="alphaUcPeriod"/>
            </a:pPr>
            <a:r>
              <a:rPr lang="fr-FR" sz="2800" dirty="0" smtClean="0"/>
              <a:t>Le </a:t>
            </a:r>
            <a:r>
              <a:rPr lang="fr-FR" sz="2800" dirty="0"/>
              <a:t>triangle OIJ est </a:t>
            </a:r>
            <a:r>
              <a:rPr lang="fr-FR" sz="2800" dirty="0" smtClean="0"/>
              <a:t>rectangle isocèle</a:t>
            </a:r>
          </a:p>
          <a:p>
            <a:pPr marL="914400" lvl="1" indent="-457200">
              <a:buFont typeface="+mj-lt"/>
              <a:buAutoNum type="alphaUcPeriod"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812434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Question 3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3200" dirty="0" smtClean="0"/>
              <a:t>Un repère (O;I,J) est </a:t>
            </a:r>
            <a:r>
              <a:rPr lang="fr-FR" sz="3200" b="1" dirty="0" smtClean="0"/>
              <a:t>orthonormé</a:t>
            </a:r>
            <a:r>
              <a:rPr lang="fr-FR" sz="3200" dirty="0" smtClean="0"/>
              <a:t> si et seulement si :</a:t>
            </a:r>
          </a:p>
          <a:p>
            <a:pPr marL="914400" lvl="1" indent="-457200">
              <a:buFont typeface="+mj-lt"/>
              <a:buAutoNum type="alphaUcPeriod"/>
            </a:pPr>
            <a:r>
              <a:rPr lang="fr-FR" sz="2800" dirty="0"/>
              <a:t>Le triangle OIJ est isocèle</a:t>
            </a:r>
          </a:p>
          <a:p>
            <a:pPr marL="914400" lvl="1" indent="-457200">
              <a:buFont typeface="+mj-lt"/>
              <a:buAutoNum type="alphaUcPeriod"/>
            </a:pPr>
            <a:r>
              <a:rPr lang="fr-FR" sz="2800" dirty="0"/>
              <a:t>Le triangle OIJ est </a:t>
            </a:r>
            <a:r>
              <a:rPr lang="fr-FR" sz="2800" dirty="0" smtClean="0"/>
              <a:t>équilatéral </a:t>
            </a:r>
            <a:endParaRPr lang="fr-FR" sz="2800" dirty="0"/>
          </a:p>
          <a:p>
            <a:pPr marL="914400" lvl="1" indent="-457200">
              <a:buFont typeface="+mj-lt"/>
              <a:buAutoNum type="alphaUcPeriod"/>
            </a:pPr>
            <a:r>
              <a:rPr lang="fr-FR" sz="2800" dirty="0"/>
              <a:t>Le triangle OIJ est </a:t>
            </a:r>
            <a:r>
              <a:rPr lang="fr-FR" sz="2800" dirty="0" smtClean="0"/>
              <a:t>rectangle</a:t>
            </a:r>
          </a:p>
          <a:p>
            <a:pPr marL="914400" lvl="1" indent="-457200">
              <a:buFont typeface="+mj-lt"/>
              <a:buAutoNum type="alphaUcPeriod"/>
            </a:pPr>
            <a:r>
              <a:rPr lang="fr-FR" sz="2800" dirty="0" smtClean="0"/>
              <a:t>Le </a:t>
            </a:r>
            <a:r>
              <a:rPr lang="fr-FR" sz="2800" dirty="0"/>
              <a:t>triangle OIJ est </a:t>
            </a:r>
            <a:r>
              <a:rPr lang="fr-FR" sz="2800" dirty="0" smtClean="0"/>
              <a:t>rectangle isocèle</a:t>
            </a:r>
          </a:p>
          <a:p>
            <a:pPr marL="914400" lvl="1" indent="-457200">
              <a:buFont typeface="+mj-lt"/>
              <a:buAutoNum type="alphaUcPeriod"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23638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Question </a:t>
            </a:r>
            <a:r>
              <a:rPr lang="fr-FR" b="1" dirty="0" smtClean="0"/>
              <a:t>4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84311" y="1928359"/>
            <a:ext cx="10018713" cy="38628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200" dirty="0" smtClean="0"/>
              <a:t>Soit A(x</a:t>
            </a:r>
            <a:r>
              <a:rPr lang="fr-FR" sz="3200" baseline="-25000" dirty="0" smtClean="0"/>
              <a:t>A</a:t>
            </a:r>
            <a:r>
              <a:rPr lang="fr-FR" sz="3200" dirty="0" smtClean="0"/>
              <a:t>;y</a:t>
            </a:r>
            <a:r>
              <a:rPr lang="fr-FR" sz="3200" baseline="-25000" dirty="0" smtClean="0"/>
              <a:t>A</a:t>
            </a:r>
            <a:r>
              <a:rPr lang="fr-FR" sz="3200" dirty="0" smtClean="0"/>
              <a:t>) et B(x</a:t>
            </a:r>
            <a:r>
              <a:rPr lang="fr-FR" sz="3200" baseline="-25000" dirty="0" smtClean="0"/>
              <a:t>B</a:t>
            </a:r>
            <a:r>
              <a:rPr lang="fr-FR" sz="3200" dirty="0" smtClean="0"/>
              <a:t>;y</a:t>
            </a:r>
            <a:r>
              <a:rPr lang="fr-FR" sz="3200" baseline="-25000" dirty="0" smtClean="0"/>
              <a:t>B</a:t>
            </a:r>
            <a:r>
              <a:rPr lang="fr-FR" sz="3200" dirty="0" smtClean="0"/>
              <a:t>) deux points dans un repère  (O;I,J). I(x</a:t>
            </a:r>
            <a:r>
              <a:rPr lang="fr-FR" sz="3200" baseline="-25000" dirty="0" smtClean="0"/>
              <a:t>I</a:t>
            </a:r>
            <a:r>
              <a:rPr lang="fr-FR" sz="3200" dirty="0" smtClean="0"/>
              <a:t>;y</a:t>
            </a:r>
            <a:r>
              <a:rPr lang="fr-FR" sz="3200" baseline="-25000" dirty="0" smtClean="0"/>
              <a:t>I</a:t>
            </a:r>
            <a:r>
              <a:rPr lang="fr-FR" sz="3200" dirty="0" smtClean="0"/>
              <a:t>) est le milieu du segment [AB] si et seulement si :</a:t>
            </a:r>
            <a:endParaRPr lang="fr-FR" sz="2800" dirty="0"/>
          </a:p>
          <a:p>
            <a:pPr marL="914400" lvl="1" indent="-457200">
              <a:buFont typeface="+mj-lt"/>
              <a:buAutoNum type="alphaUcPeriod"/>
            </a:pPr>
            <a:r>
              <a:rPr lang="fr-FR" sz="2800" dirty="0"/>
              <a:t> </a:t>
            </a:r>
            <a:r>
              <a:rPr lang="fr-FR" sz="2800" dirty="0" smtClean="0"/>
              <a:t>x</a:t>
            </a:r>
            <a:r>
              <a:rPr lang="fr-FR" sz="2800" baseline="-25000" dirty="0" smtClean="0"/>
              <a:t>I</a:t>
            </a:r>
            <a:r>
              <a:rPr lang="fr-FR" sz="2800" dirty="0" smtClean="0"/>
              <a:t>=</a:t>
            </a:r>
            <a:r>
              <a:rPr lang="fr-FR" sz="2800" dirty="0" err="1" smtClean="0"/>
              <a:t>x</a:t>
            </a:r>
            <a:r>
              <a:rPr lang="fr-FR" sz="2800" baseline="-25000" dirty="0" err="1" smtClean="0"/>
              <a:t>A</a:t>
            </a:r>
            <a:r>
              <a:rPr lang="fr-FR" sz="2800" dirty="0" err="1" smtClean="0"/>
              <a:t>+x</a:t>
            </a:r>
            <a:r>
              <a:rPr lang="fr-FR" sz="2800" baseline="-25000" dirty="0" err="1" smtClean="0"/>
              <a:t>B</a:t>
            </a:r>
            <a:r>
              <a:rPr lang="fr-FR" sz="2800" dirty="0" smtClean="0"/>
              <a:t> </a:t>
            </a:r>
            <a:r>
              <a:rPr lang="fr-FR" sz="2800" dirty="0" smtClean="0"/>
              <a:t>et y</a:t>
            </a:r>
            <a:r>
              <a:rPr lang="fr-FR" sz="2800" baseline="-25000" dirty="0" smtClean="0"/>
              <a:t>I</a:t>
            </a:r>
            <a:r>
              <a:rPr lang="fr-FR" sz="2800" dirty="0" smtClean="0"/>
              <a:t>=y</a:t>
            </a:r>
            <a:r>
              <a:rPr lang="fr-FR" sz="2800" baseline="-25000" dirty="0" smtClean="0"/>
              <a:t>A</a:t>
            </a:r>
            <a:r>
              <a:rPr lang="fr-FR" sz="2800" dirty="0" smtClean="0"/>
              <a:t>+y</a:t>
            </a:r>
            <a:r>
              <a:rPr lang="fr-FR" sz="2800" baseline="-25000" dirty="0" smtClean="0"/>
              <a:t>B</a:t>
            </a:r>
            <a:endParaRPr lang="fr-FR" sz="2800" dirty="0"/>
          </a:p>
          <a:p>
            <a:pPr marL="914400" lvl="1" indent="-457200">
              <a:buFont typeface="+mj-lt"/>
              <a:buAutoNum type="alphaUcPeriod"/>
            </a:pPr>
            <a:r>
              <a:rPr lang="fr-FR" sz="2800" dirty="0" smtClean="0"/>
              <a:t>x</a:t>
            </a:r>
            <a:r>
              <a:rPr lang="fr-FR" sz="2800" baseline="-25000" dirty="0" smtClean="0"/>
              <a:t>I</a:t>
            </a:r>
            <a:r>
              <a:rPr lang="fr-FR" sz="2800" dirty="0" smtClean="0"/>
              <a:t>=x</a:t>
            </a:r>
            <a:r>
              <a:rPr lang="fr-FR" sz="2800" baseline="-25000" dirty="0" smtClean="0"/>
              <a:t>B</a:t>
            </a:r>
            <a:r>
              <a:rPr lang="fr-FR" sz="2800" dirty="0" smtClean="0"/>
              <a:t>-x</a:t>
            </a:r>
            <a:r>
              <a:rPr lang="fr-FR" sz="2800" baseline="-25000" dirty="0" smtClean="0"/>
              <a:t>A</a:t>
            </a:r>
            <a:r>
              <a:rPr lang="fr-FR" sz="2800" dirty="0" smtClean="0"/>
              <a:t> </a:t>
            </a:r>
            <a:r>
              <a:rPr lang="fr-FR" sz="2800" dirty="0"/>
              <a:t>et </a:t>
            </a:r>
            <a:r>
              <a:rPr lang="fr-FR" sz="2800" dirty="0" smtClean="0"/>
              <a:t>y</a:t>
            </a:r>
            <a:r>
              <a:rPr lang="fr-FR" sz="2800" baseline="-25000" dirty="0" smtClean="0"/>
              <a:t>I</a:t>
            </a:r>
            <a:r>
              <a:rPr lang="fr-FR" sz="2800" dirty="0" smtClean="0"/>
              <a:t>=y</a:t>
            </a:r>
            <a:r>
              <a:rPr lang="fr-FR" sz="2800" baseline="-25000" dirty="0" smtClean="0"/>
              <a:t>B</a:t>
            </a:r>
            <a:r>
              <a:rPr lang="fr-FR" sz="2800" dirty="0" smtClean="0"/>
              <a:t>-y</a:t>
            </a:r>
            <a:r>
              <a:rPr lang="fr-FR" sz="2800" baseline="-25000" dirty="0" smtClean="0"/>
              <a:t>A</a:t>
            </a:r>
            <a:endParaRPr lang="fr-FR" sz="2800" dirty="0"/>
          </a:p>
          <a:p>
            <a:pPr marL="914400" lvl="1" indent="-457200">
              <a:buFont typeface="+mj-lt"/>
              <a:buAutoNum type="alphaUcPeriod"/>
            </a:pPr>
            <a:r>
              <a:rPr lang="fr-FR" sz="2800" dirty="0" smtClean="0"/>
              <a:t>x</a:t>
            </a:r>
            <a:r>
              <a:rPr lang="fr-FR" sz="2800" baseline="-25000" dirty="0" smtClean="0"/>
              <a:t>I</a:t>
            </a:r>
            <a:r>
              <a:rPr lang="fr-FR" sz="2800" dirty="0" smtClean="0"/>
              <a:t>=(</a:t>
            </a:r>
            <a:r>
              <a:rPr lang="fr-FR" sz="2800" dirty="0" smtClean="0"/>
              <a:t>x</a:t>
            </a:r>
            <a:r>
              <a:rPr lang="fr-FR" sz="2800" baseline="-25000" dirty="0" smtClean="0"/>
              <a:t>B</a:t>
            </a:r>
            <a:r>
              <a:rPr lang="fr-FR" sz="2800" dirty="0" smtClean="0"/>
              <a:t>-x</a:t>
            </a:r>
            <a:r>
              <a:rPr lang="fr-FR" sz="2800" baseline="-25000" dirty="0" smtClean="0"/>
              <a:t>A</a:t>
            </a:r>
            <a:r>
              <a:rPr lang="fr-FR" sz="2800" dirty="0" smtClean="0"/>
              <a:t>)/2 et </a:t>
            </a:r>
            <a:r>
              <a:rPr lang="fr-FR" sz="2800" dirty="0"/>
              <a:t>y</a:t>
            </a:r>
            <a:r>
              <a:rPr lang="fr-FR" sz="2800" baseline="-25000" dirty="0"/>
              <a:t>I</a:t>
            </a:r>
            <a:r>
              <a:rPr lang="fr-FR" sz="2800" dirty="0" smtClean="0"/>
              <a:t>=(y</a:t>
            </a:r>
            <a:r>
              <a:rPr lang="fr-FR" sz="2800" baseline="-25000" dirty="0" smtClean="0"/>
              <a:t>B</a:t>
            </a:r>
            <a:r>
              <a:rPr lang="fr-FR" sz="2800" dirty="0" smtClean="0"/>
              <a:t>-y</a:t>
            </a:r>
            <a:r>
              <a:rPr lang="fr-FR" sz="2800" baseline="-25000" dirty="0" smtClean="0"/>
              <a:t>A</a:t>
            </a:r>
            <a:r>
              <a:rPr lang="fr-FR" sz="2800" dirty="0" smtClean="0"/>
              <a:t>)/2</a:t>
            </a:r>
            <a:endParaRPr lang="fr-FR" sz="2800" dirty="0"/>
          </a:p>
          <a:p>
            <a:pPr marL="914400" lvl="1" indent="-457200">
              <a:buFont typeface="+mj-lt"/>
              <a:buAutoNum type="alphaUcPeriod"/>
            </a:pPr>
            <a:r>
              <a:rPr lang="fr-FR" sz="2800" dirty="0"/>
              <a:t>x</a:t>
            </a:r>
            <a:r>
              <a:rPr lang="fr-FR" sz="2800" baseline="-25000" dirty="0"/>
              <a:t>I</a:t>
            </a:r>
            <a:r>
              <a:rPr lang="fr-FR" sz="2800" dirty="0"/>
              <a:t>=(</a:t>
            </a:r>
            <a:r>
              <a:rPr lang="fr-FR" sz="2800" dirty="0" smtClean="0"/>
              <a:t>x</a:t>
            </a:r>
            <a:r>
              <a:rPr lang="fr-FR" sz="2800" baseline="-25000" dirty="0" smtClean="0"/>
              <a:t>B</a:t>
            </a:r>
            <a:r>
              <a:rPr lang="fr-FR" sz="2800" dirty="0" smtClean="0"/>
              <a:t>+x</a:t>
            </a:r>
            <a:r>
              <a:rPr lang="fr-FR" sz="2800" baseline="-25000" dirty="0" smtClean="0"/>
              <a:t>A</a:t>
            </a:r>
            <a:r>
              <a:rPr lang="fr-FR" sz="2800" dirty="0"/>
              <a:t>)/2 et y</a:t>
            </a:r>
            <a:r>
              <a:rPr lang="fr-FR" sz="2800" baseline="-25000" dirty="0"/>
              <a:t>I</a:t>
            </a:r>
            <a:r>
              <a:rPr lang="fr-FR" sz="2800" dirty="0"/>
              <a:t>=(</a:t>
            </a:r>
            <a:r>
              <a:rPr lang="fr-FR" sz="2800" dirty="0" smtClean="0"/>
              <a:t>y</a:t>
            </a:r>
            <a:r>
              <a:rPr lang="fr-FR" sz="2800" baseline="-25000" dirty="0" smtClean="0"/>
              <a:t>B</a:t>
            </a:r>
            <a:r>
              <a:rPr lang="fr-FR" sz="2800" dirty="0" smtClean="0"/>
              <a:t>+y</a:t>
            </a:r>
            <a:r>
              <a:rPr lang="fr-FR" sz="2800" baseline="-25000" dirty="0" smtClean="0"/>
              <a:t>A</a:t>
            </a:r>
            <a:r>
              <a:rPr lang="fr-FR" sz="2800" dirty="0"/>
              <a:t>)/</a:t>
            </a:r>
            <a:r>
              <a:rPr lang="fr-FR" sz="2800" dirty="0" smtClean="0"/>
              <a:t>2</a:t>
            </a:r>
          </a:p>
          <a:p>
            <a:pPr marL="914400" lvl="1" indent="-457200">
              <a:buFont typeface="+mj-lt"/>
              <a:buAutoNum type="alphaUcPeriod"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09265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159468"/>
            <a:ext cx="10018713" cy="2278932"/>
          </a:xfrm>
        </p:spPr>
        <p:txBody>
          <a:bodyPr/>
          <a:lstStyle/>
          <a:p>
            <a:r>
              <a:rPr lang="fr-FR" b="1" dirty="0" smtClean="0"/>
              <a:t>Question </a:t>
            </a:r>
            <a:r>
              <a:rPr lang="fr-FR" b="1" dirty="0" smtClean="0"/>
              <a:t>5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84311" y="1928359"/>
            <a:ext cx="10018713" cy="386284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3200" dirty="0" smtClean="0"/>
              <a:t>Soit A(x</a:t>
            </a:r>
            <a:r>
              <a:rPr lang="fr-FR" sz="3200" baseline="-25000" dirty="0" smtClean="0"/>
              <a:t>A</a:t>
            </a:r>
            <a:r>
              <a:rPr lang="fr-FR" sz="3200" dirty="0" smtClean="0"/>
              <a:t>;y</a:t>
            </a:r>
            <a:r>
              <a:rPr lang="fr-FR" sz="3200" baseline="-25000" dirty="0" smtClean="0"/>
              <a:t>A</a:t>
            </a:r>
            <a:r>
              <a:rPr lang="fr-FR" sz="3200" dirty="0" smtClean="0"/>
              <a:t>) et B(x</a:t>
            </a:r>
            <a:r>
              <a:rPr lang="fr-FR" sz="3200" baseline="-25000" dirty="0" smtClean="0"/>
              <a:t>B</a:t>
            </a:r>
            <a:r>
              <a:rPr lang="fr-FR" sz="3200" dirty="0" smtClean="0"/>
              <a:t>;y</a:t>
            </a:r>
            <a:r>
              <a:rPr lang="fr-FR" sz="3200" baseline="-25000" dirty="0" smtClean="0"/>
              <a:t>B</a:t>
            </a:r>
            <a:r>
              <a:rPr lang="fr-FR" sz="3200" dirty="0" smtClean="0"/>
              <a:t>) deux points dans un repère  (O;I,J).</a:t>
            </a:r>
          </a:p>
          <a:p>
            <a:pPr marL="0" indent="0">
              <a:buNone/>
            </a:pPr>
            <a:r>
              <a:rPr lang="fr-FR" sz="3200" dirty="0" smtClean="0"/>
              <a:t>On peut appliquer la formule du calcul de la distance si et seulement si le repère est :</a:t>
            </a:r>
            <a:endParaRPr lang="fr-FR" sz="2800" dirty="0"/>
          </a:p>
          <a:p>
            <a:pPr marL="914400" lvl="1" indent="-457200">
              <a:buFont typeface="+mj-lt"/>
              <a:buAutoNum type="alphaUcPeriod"/>
            </a:pPr>
            <a:r>
              <a:rPr lang="fr-FR" sz="2800" dirty="0" err="1" smtClean="0"/>
              <a:t>Orthonormé</a:t>
            </a:r>
            <a:endParaRPr lang="fr-FR" sz="2800" dirty="0" smtClean="0"/>
          </a:p>
          <a:p>
            <a:pPr marL="914400" lvl="1" indent="-457200">
              <a:buFont typeface="+mj-lt"/>
              <a:buAutoNum type="alphaUcPeriod"/>
            </a:pPr>
            <a:r>
              <a:rPr lang="fr-FR" sz="2800" dirty="0" smtClean="0"/>
              <a:t>Orthogonal</a:t>
            </a:r>
            <a:endParaRPr lang="fr-FR" sz="2800" dirty="0"/>
          </a:p>
          <a:p>
            <a:pPr marL="914400" lvl="1" indent="-457200">
              <a:buFont typeface="+mj-lt"/>
              <a:buAutoNum type="alphaUcPeriod"/>
            </a:pPr>
            <a:r>
              <a:rPr lang="fr-FR" sz="2800" dirty="0" smtClean="0"/>
              <a:t>Quelconque</a:t>
            </a:r>
          </a:p>
          <a:p>
            <a:pPr marL="914400" lvl="1" indent="-457200">
              <a:buFont typeface="+mj-lt"/>
              <a:buAutoNum type="alphaUcPeriod"/>
            </a:pPr>
            <a:r>
              <a:rPr lang="fr-FR" sz="2800" dirty="0" smtClean="0"/>
              <a:t>Il n'y a pas de formule</a:t>
            </a:r>
          </a:p>
          <a:p>
            <a:pPr marL="914400" lvl="1" indent="-457200">
              <a:buFont typeface="+mj-lt"/>
              <a:buAutoNum type="alphaUcPeriod"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83055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Question </a:t>
            </a:r>
            <a:r>
              <a:rPr lang="fr-FR" b="1" dirty="0" smtClean="0"/>
              <a:t>6</a:t>
            </a:r>
            <a:endParaRPr lang="fr-FR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1484311" y="1928359"/>
                <a:ext cx="10018713" cy="3862841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fr-FR" sz="3200" dirty="0" smtClean="0"/>
                  <a:t>Soit A(x</a:t>
                </a:r>
                <a:r>
                  <a:rPr lang="fr-FR" sz="3200" baseline="-25000" dirty="0" smtClean="0"/>
                  <a:t>A</a:t>
                </a:r>
                <a:r>
                  <a:rPr lang="fr-FR" sz="3200" dirty="0" smtClean="0"/>
                  <a:t>;y</a:t>
                </a:r>
                <a:r>
                  <a:rPr lang="fr-FR" sz="3200" baseline="-25000" dirty="0" smtClean="0"/>
                  <a:t>A</a:t>
                </a:r>
                <a:r>
                  <a:rPr lang="fr-FR" sz="3200" dirty="0" smtClean="0"/>
                  <a:t>) et B(x</a:t>
                </a:r>
                <a:r>
                  <a:rPr lang="fr-FR" sz="3200" baseline="-25000" dirty="0" smtClean="0"/>
                  <a:t>B</a:t>
                </a:r>
                <a:r>
                  <a:rPr lang="fr-FR" sz="3200" dirty="0" smtClean="0"/>
                  <a:t>;y</a:t>
                </a:r>
                <a:r>
                  <a:rPr lang="fr-FR" sz="3200" baseline="-25000" dirty="0" smtClean="0"/>
                  <a:t>B</a:t>
                </a:r>
                <a:r>
                  <a:rPr lang="fr-FR" sz="3200" dirty="0" smtClean="0"/>
                  <a:t>) deux points dans un repère </a:t>
                </a:r>
                <a:r>
                  <a:rPr lang="fr-FR" sz="3200" b="1" dirty="0" smtClean="0"/>
                  <a:t>orthonormé</a:t>
                </a:r>
                <a:r>
                  <a:rPr lang="fr-FR" sz="3200" dirty="0" smtClean="0"/>
                  <a:t>  (O;I,J). Alors :</a:t>
                </a:r>
                <a:endParaRPr lang="fr-FR" sz="2800" dirty="0"/>
              </a:p>
              <a:p>
                <a:pPr marL="914400" lvl="1" indent="-457200">
                  <a:buFont typeface="+mj-lt"/>
                  <a:buAutoNum type="alphaUcPeriod"/>
                </a:pPr>
                <a:r>
                  <a:rPr lang="fr-FR" sz="2800" dirty="0"/>
                  <a:t> </a:t>
                </a:r>
                <a:r>
                  <a:rPr lang="fr-FR" sz="2800" dirty="0" smtClean="0"/>
                  <a:t>AB=</a:t>
                </a:r>
                <a:r>
                  <a:rPr lang="fr-FR" sz="2800" dirty="0"/>
                  <a:t>(</a:t>
                </a:r>
                <a:r>
                  <a:rPr lang="fr-FR" sz="2800" dirty="0" err="1" smtClean="0"/>
                  <a:t>x</a:t>
                </a:r>
                <a:r>
                  <a:rPr lang="fr-FR" sz="2800" baseline="-25000" dirty="0" err="1" smtClean="0"/>
                  <a:t>B</a:t>
                </a:r>
                <a:r>
                  <a:rPr lang="fr-FR" sz="2800" dirty="0" err="1" smtClean="0"/>
                  <a:t>-x</a:t>
                </a:r>
                <a:r>
                  <a:rPr lang="fr-FR" sz="2800" baseline="-25000" dirty="0" err="1" smtClean="0"/>
                  <a:t>A</a:t>
                </a:r>
                <a:r>
                  <a:rPr lang="fr-FR" sz="2800" dirty="0" smtClean="0"/>
                  <a:t>)+(</a:t>
                </a:r>
                <a:r>
                  <a:rPr lang="fr-FR" sz="2800" dirty="0" err="1" smtClean="0"/>
                  <a:t>y</a:t>
                </a:r>
                <a:r>
                  <a:rPr lang="fr-FR" sz="2800" baseline="-25000" dirty="0" err="1" smtClean="0"/>
                  <a:t>B</a:t>
                </a:r>
                <a:r>
                  <a:rPr lang="fr-FR" sz="2800" dirty="0" err="1" smtClean="0"/>
                  <a:t>-y</a:t>
                </a:r>
                <a:r>
                  <a:rPr lang="fr-FR" sz="2800" baseline="-25000" dirty="0" err="1" smtClean="0"/>
                  <a:t>A</a:t>
                </a:r>
                <a:r>
                  <a:rPr lang="fr-FR" sz="2800" dirty="0" smtClean="0"/>
                  <a:t>)</a:t>
                </a:r>
              </a:p>
              <a:p>
                <a:pPr marL="914400" lvl="1" indent="-457200">
                  <a:buFont typeface="+mj-lt"/>
                  <a:buAutoNum type="alphaUcPeriod"/>
                </a:pPr>
                <a:r>
                  <a:rPr lang="fr-FR" sz="2800" dirty="0"/>
                  <a:t>AB=(</a:t>
                </a:r>
                <a:r>
                  <a:rPr lang="fr-FR" sz="2800" dirty="0" err="1" smtClean="0"/>
                  <a:t>x</a:t>
                </a:r>
                <a:r>
                  <a:rPr lang="fr-FR" sz="2800" baseline="-25000" dirty="0" err="1" smtClean="0"/>
                  <a:t>B</a:t>
                </a:r>
                <a:r>
                  <a:rPr lang="fr-FR" sz="2800" dirty="0" err="1" smtClean="0"/>
                  <a:t>+x</a:t>
                </a:r>
                <a:r>
                  <a:rPr lang="fr-FR" sz="2800" baseline="-25000" dirty="0" err="1" smtClean="0"/>
                  <a:t>A</a:t>
                </a:r>
                <a:r>
                  <a:rPr lang="fr-FR" sz="2800" dirty="0" smtClean="0"/>
                  <a:t>)</a:t>
                </a:r>
                <a:r>
                  <a:rPr lang="fr-FR" sz="2800" baseline="30000" dirty="0" smtClean="0"/>
                  <a:t>2</a:t>
                </a:r>
                <a:r>
                  <a:rPr lang="fr-FR" sz="2800" dirty="0" smtClean="0"/>
                  <a:t>+(</a:t>
                </a:r>
                <a:r>
                  <a:rPr lang="fr-FR" sz="2800" dirty="0" err="1" smtClean="0"/>
                  <a:t>y</a:t>
                </a:r>
                <a:r>
                  <a:rPr lang="fr-FR" sz="2800" baseline="-25000" dirty="0" err="1" smtClean="0"/>
                  <a:t>B</a:t>
                </a:r>
                <a:r>
                  <a:rPr lang="fr-FR" sz="2800" dirty="0" err="1"/>
                  <a:t>+</a:t>
                </a:r>
                <a:r>
                  <a:rPr lang="fr-FR" sz="2800" dirty="0" err="1" smtClean="0"/>
                  <a:t>y</a:t>
                </a:r>
                <a:r>
                  <a:rPr lang="fr-FR" sz="2800" baseline="-25000" dirty="0" err="1" smtClean="0"/>
                  <a:t>A</a:t>
                </a:r>
                <a:r>
                  <a:rPr lang="fr-FR" sz="2800" dirty="0" smtClean="0"/>
                  <a:t>)</a:t>
                </a:r>
                <a:r>
                  <a:rPr lang="fr-FR" sz="2800" baseline="30000" dirty="0" smtClean="0"/>
                  <a:t>2</a:t>
                </a:r>
                <a:endParaRPr lang="fr-FR" sz="2800" dirty="0"/>
              </a:p>
              <a:p>
                <a:pPr marL="914400" lvl="1" indent="-457200">
                  <a:buFont typeface="+mj-lt"/>
                  <a:buAutoNum type="alphaUcPeriod"/>
                </a:pPr>
                <a:r>
                  <a:rPr lang="fr-FR" sz="2800" dirty="0"/>
                  <a:t>AB=(</a:t>
                </a:r>
                <a:r>
                  <a:rPr lang="fr-FR" sz="2800" dirty="0" err="1" smtClean="0"/>
                  <a:t>x</a:t>
                </a:r>
                <a:r>
                  <a:rPr lang="fr-FR" sz="2800" baseline="-25000" dirty="0" err="1" smtClean="0"/>
                  <a:t>B</a:t>
                </a:r>
                <a:r>
                  <a:rPr lang="fr-FR" sz="2800" dirty="0" err="1" smtClean="0"/>
                  <a:t>-x</a:t>
                </a:r>
                <a:r>
                  <a:rPr lang="fr-FR" sz="2800" baseline="-25000" dirty="0" err="1" smtClean="0"/>
                  <a:t>A</a:t>
                </a:r>
                <a:r>
                  <a:rPr lang="fr-FR" sz="2800" dirty="0" smtClean="0"/>
                  <a:t>)</a:t>
                </a:r>
                <a:r>
                  <a:rPr lang="fr-FR" sz="2800" baseline="30000" dirty="0" smtClean="0"/>
                  <a:t>2</a:t>
                </a:r>
                <a:r>
                  <a:rPr lang="fr-FR" sz="2800" dirty="0"/>
                  <a:t>+(</a:t>
                </a:r>
                <a:r>
                  <a:rPr lang="fr-FR" sz="2800" dirty="0" err="1" smtClean="0"/>
                  <a:t>y</a:t>
                </a:r>
                <a:r>
                  <a:rPr lang="fr-FR" sz="2800" baseline="-25000" dirty="0" err="1" smtClean="0"/>
                  <a:t>B</a:t>
                </a:r>
                <a:r>
                  <a:rPr lang="fr-FR" sz="2800" dirty="0" err="1" smtClean="0"/>
                  <a:t>-y</a:t>
                </a:r>
                <a:r>
                  <a:rPr lang="fr-FR" sz="2800" baseline="-25000" dirty="0" err="1" smtClean="0"/>
                  <a:t>A</a:t>
                </a:r>
                <a:r>
                  <a:rPr lang="fr-FR" sz="2800" dirty="0" smtClean="0"/>
                  <a:t>)</a:t>
                </a:r>
                <a:r>
                  <a:rPr lang="fr-FR" sz="2800" baseline="30000" dirty="0" smtClean="0"/>
                  <a:t>2</a:t>
                </a:r>
                <a:endParaRPr lang="fr-FR" sz="2800" dirty="0"/>
              </a:p>
              <a:p>
                <a:pPr marL="914400" lvl="1" indent="-457200">
                  <a:buFont typeface="+mj-lt"/>
                  <a:buAutoNum type="alphaUcPeriod"/>
                </a:pPr>
                <a:r>
                  <a:rPr lang="fr-FR" sz="2800" dirty="0" smtClean="0"/>
                  <a:t>AB=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sz="2800" i="1" smtClean="0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fr-FR" sz="2800" b="0" i="0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fr-FR" sz="2800" dirty="0"/>
                          <m:t>x</m:t>
                        </m:r>
                        <m:r>
                          <m:rPr>
                            <m:nor/>
                          </m:rPr>
                          <a:rPr lang="fr-FR" sz="2800" baseline="-25000" dirty="0"/>
                          <m:t>B</m:t>
                        </m:r>
                        <m:r>
                          <m:rPr>
                            <m:nor/>
                          </m:rPr>
                          <a:rPr lang="fr-FR" sz="2800" dirty="0"/>
                          <m:t>-</m:t>
                        </m:r>
                        <m:r>
                          <m:rPr>
                            <m:nor/>
                          </m:rPr>
                          <a:rPr lang="fr-FR" sz="2800" dirty="0"/>
                          <m:t>xA</m:t>
                        </m:r>
                        <m:r>
                          <m:rPr>
                            <m:nor/>
                          </m:rPr>
                          <a:rPr lang="fr-FR" sz="2800" dirty="0"/>
                          <m:t>)</m:t>
                        </m:r>
                        <m:r>
                          <m:rPr>
                            <m:nor/>
                          </m:rPr>
                          <a:rPr lang="fr-FR" sz="2800" baseline="30000" dirty="0"/>
                          <m:t>2</m:t>
                        </m:r>
                        <m:r>
                          <m:rPr>
                            <m:nor/>
                          </m:rPr>
                          <a:rPr lang="fr-FR" sz="2800" dirty="0"/>
                          <m:t>+(</m:t>
                        </m:r>
                        <m:r>
                          <m:rPr>
                            <m:nor/>
                          </m:rPr>
                          <a:rPr lang="fr-FR" sz="2800" dirty="0"/>
                          <m:t>yB</m:t>
                        </m:r>
                        <m:r>
                          <m:rPr>
                            <m:nor/>
                          </m:rPr>
                          <a:rPr lang="fr-FR" sz="2800" dirty="0"/>
                          <m:t>-</m:t>
                        </m:r>
                        <m:r>
                          <m:rPr>
                            <m:nor/>
                          </m:rPr>
                          <a:rPr lang="fr-FR" sz="2800" dirty="0"/>
                          <m:t>yA</m:t>
                        </m:r>
                        <m:r>
                          <m:rPr>
                            <m:nor/>
                          </m:rPr>
                          <a:rPr lang="fr-FR" sz="2800" dirty="0"/>
                          <m:t>)</m:t>
                        </m:r>
                        <m:r>
                          <m:rPr>
                            <m:nor/>
                          </m:rPr>
                          <a:rPr lang="fr-FR" sz="2800" baseline="30000" dirty="0"/>
                          <m:t>2</m:t>
                        </m:r>
                        <m:r>
                          <m:rPr>
                            <m:nor/>
                          </m:rPr>
                          <a:rPr lang="fr-FR" sz="2800" dirty="0"/>
                          <m:t> </m:t>
                        </m:r>
                      </m:e>
                    </m:rad>
                  </m:oMath>
                </a14:m>
                <a:endParaRPr lang="fr-FR" sz="2800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4311" y="1928359"/>
                <a:ext cx="10018713" cy="3862841"/>
              </a:xfrm>
              <a:blipFill rotWithShape="1">
                <a:blip r:embed="rId2"/>
                <a:stretch>
                  <a:fillRect l="-1521" t="-315" b="-189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055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e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Parallax_16x9</Template>
  <TotalTime>49</TotalTime>
  <Words>253</Words>
  <Application>Microsoft Office PowerPoint</Application>
  <PresentationFormat>Personnalisé</PresentationFormat>
  <Paragraphs>39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Parallaxe</vt:lpstr>
      <vt:lpstr>Chapitre 3  Repérage dans le plan</vt:lpstr>
      <vt:lpstr>Question 1 </vt:lpstr>
      <vt:lpstr>Question 2</vt:lpstr>
      <vt:lpstr>Question 3</vt:lpstr>
      <vt:lpstr>Question 4</vt:lpstr>
      <vt:lpstr>Question 5</vt:lpstr>
      <vt:lpstr>Question 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 Frateur</dc:creator>
  <cp:lastModifiedBy>Olivier</cp:lastModifiedBy>
  <cp:revision>37</cp:revision>
  <dcterms:created xsi:type="dcterms:W3CDTF">2015-10-30T12:31:03Z</dcterms:created>
  <dcterms:modified xsi:type="dcterms:W3CDTF">2015-11-01T14:17:08Z</dcterms:modified>
</cp:coreProperties>
</file>