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73" r:id="rId14"/>
    <p:sldId id="274" r:id="rId15"/>
    <p:sldId id="267" r:id="rId16"/>
    <p:sldId id="268" r:id="rId17"/>
    <p:sldId id="269" r:id="rId18"/>
    <p:sldId id="270" r:id="rId19"/>
    <p:sldId id="271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0" autoAdjust="0"/>
    <p:restoredTop sz="90929"/>
  </p:normalViewPr>
  <p:slideViewPr>
    <p:cSldViewPr>
      <p:cViewPr varScale="1">
        <p:scale>
          <a:sx n="79" d="100"/>
          <a:sy n="79" d="100"/>
        </p:scale>
        <p:origin x="-14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6B248F-9419-4FA3-A44F-F941FAEA4A9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39895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3075" name="Picture 3" descr="A:\minispi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pic>
        <p:nvPicPr>
          <p:cNvPr id="3077" name="Picture 5" descr="A:\minispir.GIF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1117600" y="6115050"/>
            <a:ext cx="1930400" cy="514350"/>
          </a:xfrm>
        </p:spPr>
        <p:txBody>
          <a:bodyPr/>
          <a:lstStyle>
            <a:lvl1pPr eaLnBrk="1" hangingPunct="1">
              <a:defRPr>
                <a:solidFill>
                  <a:srgbClr val="CC9864"/>
                </a:solidFill>
              </a:defRPr>
            </a:lvl1pPr>
          </a:lstStyle>
          <a:p>
            <a:endParaRPr lang="fr-FR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115050"/>
            <a:ext cx="2844800" cy="514350"/>
          </a:xfrm>
        </p:spPr>
        <p:txBody>
          <a:bodyPr/>
          <a:lstStyle>
            <a:lvl1pPr eaLnBrk="1" hangingPunct="1">
              <a:defRPr>
                <a:solidFill>
                  <a:srgbClr val="CC9864"/>
                </a:solidFill>
              </a:defRPr>
            </a:lvl1pPr>
          </a:lstStyle>
          <a:p>
            <a:endParaRPr lang="fr-FR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115050"/>
            <a:ext cx="1828800" cy="514350"/>
          </a:xfrm>
        </p:spPr>
        <p:txBody>
          <a:bodyPr/>
          <a:lstStyle>
            <a:lvl1pPr eaLnBrk="1" hangingPunct="1">
              <a:defRPr>
                <a:solidFill>
                  <a:srgbClr val="CC9864"/>
                </a:solidFill>
              </a:defRPr>
            </a:lvl1pPr>
          </a:lstStyle>
          <a:p>
            <a:fld id="{1B729821-F7B2-458A-844A-B9BE6AB8459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67AA0-9DE0-4900-8B8E-E92EE04EA1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6100" y="40005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66800" y="40005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A5841-5A1D-4E65-9507-4298C161252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2B6D2-A81B-4399-B57A-CE1BFAF2A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644F9-6D08-45CC-89CA-4EDFF8336F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97246-B949-4E5C-B6A2-FBEA573664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7FADF-8CC1-47BB-B147-7F7FCF64F4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7AD99-588E-4459-8BF7-D05B50977CA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20518-3EBE-4440-93CF-780C18B3C2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FF5CC-1CD1-41AE-B6F6-44F2DBB81D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F1329-8B90-49C0-8966-97373C39A6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50800"/>
            <a:ext cx="8926513" cy="6743700"/>
            <a:chOff x="0" y="42"/>
            <a:chExt cx="4217" cy="5664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0" y="42"/>
              <a:ext cx="4217" cy="5664"/>
              <a:chOff x="0" y="42"/>
              <a:chExt cx="4217" cy="5664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ltGray">
              <a:xfrm>
                <a:off x="250" y="169"/>
                <a:ext cx="3967" cy="54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2053" name="Picture 5" descr="A:\minispir.GIF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ltGray">
              <a:xfrm>
                <a:off x="0" y="42"/>
                <a:ext cx="558" cy="3600"/>
              </a:xfrm>
              <a:prstGeom prst="rect">
                <a:avLst/>
              </a:prstGeom>
              <a:noFill/>
            </p:spPr>
          </p:pic>
          <p:sp>
            <p:nvSpPr>
              <p:cNvPr id="2054" name="Rectangle 6"/>
              <p:cNvSpPr>
                <a:spLocks noChangeArrowheads="1"/>
              </p:cNvSpPr>
              <p:nvPr/>
            </p:nvSpPr>
            <p:spPr bwMode="ltGray">
              <a:xfrm>
                <a:off x="282" y="3468"/>
                <a:ext cx="492" cy="38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2055" name="Picture 7" descr="A:\minispir.GIF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 t="39999"/>
              <a:stretch>
                <a:fillRect/>
              </a:stretch>
            </p:blipFill>
            <p:spPr bwMode="ltGray">
              <a:xfrm>
                <a:off x="0" y="3546"/>
                <a:ext cx="558" cy="2160"/>
              </a:xfrm>
              <a:prstGeom prst="rect">
                <a:avLst/>
              </a:prstGeom>
              <a:noFill/>
            </p:spPr>
          </p:pic>
        </p:grp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543" y="1296"/>
              <a:ext cx="3658" cy="4032"/>
              <a:chOff x="198" y="1296"/>
              <a:chExt cx="3658" cy="4032"/>
            </a:xfrm>
          </p:grpSpPr>
          <p:sp>
            <p:nvSpPr>
              <p:cNvPr id="2057" name="Line 9"/>
              <p:cNvSpPr>
                <a:spLocks noChangeShapeType="1"/>
              </p:cNvSpPr>
              <p:nvPr/>
            </p:nvSpPr>
            <p:spPr bwMode="ltGray">
              <a:xfrm>
                <a:off x="198" y="129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ltGray">
              <a:xfrm>
                <a:off x="198" y="148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ltGray">
              <a:xfrm>
                <a:off x="198" y="168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ltGray">
              <a:xfrm>
                <a:off x="198" y="187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ltGray">
              <a:xfrm>
                <a:off x="198" y="206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ltGray">
              <a:xfrm>
                <a:off x="198" y="225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ltGray">
              <a:xfrm>
                <a:off x="198" y="244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ltGray">
              <a:xfrm>
                <a:off x="198" y="264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ltGray">
              <a:xfrm>
                <a:off x="198" y="283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ltGray">
              <a:xfrm>
                <a:off x="198" y="302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ltGray">
              <a:xfrm>
                <a:off x="198" y="321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ltGray">
              <a:xfrm>
                <a:off x="198" y="340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ltGray">
              <a:xfrm>
                <a:off x="198" y="360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ltGray">
              <a:xfrm>
                <a:off x="198" y="379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ltGray">
              <a:xfrm>
                <a:off x="198" y="398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ltGray">
              <a:xfrm>
                <a:off x="198" y="417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ltGray">
              <a:xfrm>
                <a:off x="198" y="436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ltGray">
              <a:xfrm>
                <a:off x="198" y="456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ltGray">
              <a:xfrm>
                <a:off x="198" y="475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ltGray">
              <a:xfrm>
                <a:off x="198" y="494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ltGray">
              <a:xfrm>
                <a:off x="198" y="513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ltGray">
              <a:xfrm>
                <a:off x="198" y="532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2079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2080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14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endParaRPr lang="fr-FR"/>
          </a:p>
        </p:txBody>
      </p:sp>
      <p:sp>
        <p:nvSpPr>
          <p:cNvPr id="2082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1579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endParaRPr lang="fr-FR"/>
          </a:p>
        </p:txBody>
      </p:sp>
      <p:sp>
        <p:nvSpPr>
          <p:cNvPr id="2083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fld id="{6645C4A2-2A0B-4C36-B5CF-B7A76E11EE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188640"/>
            <a:ext cx="8100392" cy="6264696"/>
          </a:xfrm>
        </p:spPr>
        <p:txBody>
          <a:bodyPr/>
          <a:lstStyle/>
          <a:p>
            <a:pPr algn="l"/>
            <a:r>
              <a:rPr lang="fr-FR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S</a:t>
            </a:r>
            <a: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ciences et </a:t>
            </a:r>
            <a:b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</a:br>
            <a:r>
              <a:rPr lang="fr-FR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T</a:t>
            </a:r>
            <a: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echnologie du </a:t>
            </a:r>
            <a:b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</a:br>
            <a:r>
              <a:rPr lang="fr-FR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M</a:t>
            </a:r>
            <a: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anagement et de la</a:t>
            </a:r>
            <a:b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</a:br>
            <a:r>
              <a:rPr lang="fr-FR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G</a:t>
            </a:r>
            <a:r>
              <a:rPr lang="fr-FR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estion</a:t>
            </a:r>
            <a:endParaRPr lang="fr-FR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La terminale Mercatique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43608" y="1628800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Qu’apprend  - on ? 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87624" y="2132856"/>
            <a:ext cx="5760640" cy="193899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 comprendre le comportement des consommateurs </a:t>
            </a:r>
          </a:p>
          <a:p>
            <a:endParaRPr lang="fr-FR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A analyser un produit, sa clientèle, les réseaux de vente…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4008" y="436510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  <a:cs typeface="Arial" pitchFamily="34" charset="0"/>
              </a:rPr>
              <a:t>Accéder aux métiers : </a:t>
            </a:r>
            <a:endParaRPr lang="fr-FR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79912" y="4941168"/>
            <a:ext cx="5040560" cy="120032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du marketing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du commerce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 </a:t>
            </a:r>
            <a:r>
              <a:rPr lang="fr-FR" dirty="0" smtClean="0">
                <a:latin typeface="Calibri" pitchFamily="34" charset="0"/>
              </a:rPr>
              <a:t>de la distribution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7" name="Flèche courbée vers la droite 6"/>
          <p:cNvSpPr/>
          <p:nvPr/>
        </p:nvSpPr>
        <p:spPr>
          <a:xfrm>
            <a:off x="2267744" y="4725144"/>
            <a:ext cx="1008112" cy="86409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La terminale Gestion finance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43608" y="1628800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Qu’apprend  - on ? 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87624" y="2132856"/>
            <a:ext cx="5760640" cy="230832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 comprendre la signification des données chiffrées, savoir élaborer et les communiquer </a:t>
            </a:r>
          </a:p>
          <a:p>
            <a:endParaRPr lang="fr-FR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A contribuer à la prise de décision et à la gestion dans les entreprises …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4008" y="458112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  <a:cs typeface="Arial" pitchFamily="34" charset="0"/>
              </a:rPr>
              <a:t>Accéder aux métiers : </a:t>
            </a:r>
            <a:endParaRPr lang="fr-FR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79912" y="5229200"/>
            <a:ext cx="5040560" cy="830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 de la compatibilité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 de la finance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7" name="Flèche courbée vers la droite 6"/>
          <p:cNvSpPr/>
          <p:nvPr/>
        </p:nvSpPr>
        <p:spPr>
          <a:xfrm>
            <a:off x="2267744" y="4725144"/>
            <a:ext cx="1008112" cy="86409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7772400" cy="720080"/>
          </a:xfrm>
        </p:spPr>
        <p:txBody>
          <a:bodyPr/>
          <a:lstStyle/>
          <a:p>
            <a:r>
              <a:rPr lang="fr-F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7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. Le baccalauréat : épreuve et coefficient  </a:t>
            </a:r>
            <a:r>
              <a:rPr lang="fr-FR" dirty="0" smtClean="0">
                <a:latin typeface="Calibri" pitchFamily="34" charset="0"/>
              </a:rPr>
              <a:t/>
            </a:r>
            <a:br>
              <a:rPr lang="fr-FR" dirty="0" smtClean="0">
                <a:latin typeface="Calibri" pitchFamily="34" charset="0"/>
              </a:rPr>
            </a:b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15616" y="1772816"/>
            <a:ext cx="7704856" cy="4616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Épreuves anticipées 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043608" y="2564904"/>
          <a:ext cx="7758862" cy="25374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212019"/>
                <a:gridCol w="1604405"/>
                <a:gridCol w="2197503"/>
                <a:gridCol w="174493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Arial" pitchFamily="34" charset="0"/>
                          <a:cs typeface="Arial" pitchFamily="34" charset="0"/>
                        </a:rPr>
                        <a:t>Intitulé </a:t>
                      </a:r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de l'épreuve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Coefficient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Nature de l'épreuve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Durée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1. Français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écrite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fr-FR" sz="2000" u="none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4320">
                <a:tc>
                  <a:txBody>
                    <a:bodyPr/>
                    <a:lstStyle/>
                    <a:p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2. Français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orale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fr-FR" sz="2000" u="none" dirty="0" smtClean="0"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3. Étude de gestion</a:t>
                      </a:r>
                      <a:b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>
                          <a:latin typeface="Arial" pitchFamily="34" charset="0"/>
                          <a:cs typeface="Arial" pitchFamily="34" charset="0"/>
                        </a:rPr>
                        <a:t>orale 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fr-FR" sz="2000" u="none" baseline="0" dirty="0" smtClean="0">
                          <a:latin typeface="Arial" pitchFamily="34" charset="0"/>
                          <a:cs typeface="Arial" pitchFamily="34" charset="0"/>
                        </a:rPr>
                        <a:t> min </a:t>
                      </a:r>
                      <a:endParaRPr lang="fr-FR" sz="20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15616" y="332656"/>
            <a:ext cx="7704856" cy="4616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Épreuves terminales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15616" y="908720"/>
          <a:ext cx="7704856" cy="566319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34138"/>
                <a:gridCol w="1646337"/>
                <a:gridCol w="1975604"/>
                <a:gridCol w="1448777"/>
              </a:tblGrid>
              <a:tr h="308902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Arial" pitchFamily="34" charset="0"/>
                          <a:cs typeface="Arial" pitchFamily="34" charset="0"/>
                        </a:rPr>
                        <a:t>Intitulé </a:t>
                      </a:r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de l'épreuve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Coefficient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Nature de l'épreuve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Arial" pitchFamily="34" charset="0"/>
                          <a:cs typeface="Arial" pitchFamily="34" charset="0"/>
                        </a:rPr>
                        <a:t>Durée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44128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4.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EPS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CCF 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8902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5.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Histoire</a:t>
                      </a:r>
                      <a:r>
                        <a:rPr lang="fr-FR" sz="2000" baseline="0" dirty="0" smtClean="0">
                          <a:latin typeface="Arial" pitchFamily="34" charset="0"/>
                          <a:cs typeface="Arial" pitchFamily="34" charset="0"/>
                        </a:rPr>
                        <a:t> géographie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 30 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8902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6.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LV1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 et orale 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 (partie </a:t>
                      </a:r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écrite)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8902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7.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LV2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 et orale 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 </a:t>
                      </a:r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(partie écrite)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128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8.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Mathématiques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516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9.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Philosophie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98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10.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Économie</a:t>
                      </a:r>
                      <a:r>
                        <a:rPr lang="fr-FR" sz="2000" baseline="0" dirty="0" smtClean="0">
                          <a:latin typeface="Arial" pitchFamily="34" charset="0"/>
                          <a:cs typeface="Arial" pitchFamily="34" charset="0"/>
                        </a:rPr>
                        <a:t> droit 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>
                          <a:latin typeface="Arial" pitchFamily="34" charset="0"/>
                          <a:cs typeface="Arial" pitchFamily="34" charset="0"/>
                        </a:rPr>
                        <a:t>écrite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3675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11.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Management</a:t>
                      </a:r>
                      <a:r>
                        <a:rPr lang="fr-FR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128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12.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Spécialité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écrite et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pratique</a:t>
                      </a:r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h </a:t>
                      </a:r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(partie écrite)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128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Arial" pitchFamily="34" charset="0"/>
                          <a:cs typeface="Arial" pitchFamily="34" charset="0"/>
                        </a:rPr>
                        <a:t>EPS </a:t>
                      </a:r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de complément 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itchFamily="34" charset="0"/>
                          <a:cs typeface="Arial" pitchFamily="34" charset="0"/>
                        </a:rPr>
                        <a:t>CCF  </a:t>
                      </a: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2779" marR="42779" marT="21389" marB="213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15616" y="332656"/>
            <a:ext cx="7704856" cy="4616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Calibri" pitchFamily="34" charset="0"/>
              </a:rPr>
              <a:t>Épreuves facultatives </a:t>
            </a:r>
            <a:endParaRPr lang="fr-FR" b="1" dirty="0">
              <a:latin typeface="Calibri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15616" y="2348880"/>
          <a:ext cx="7704858" cy="32004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68286"/>
                <a:gridCol w="2568286"/>
                <a:gridCol w="2568286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Calibri" pitchFamily="34" charset="0"/>
                        </a:rPr>
                        <a:t>Intitulé de l'épreuve</a:t>
                      </a:r>
                      <a:endParaRPr lang="fr-FR" sz="2000" b="1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latin typeface="Calibri" pitchFamily="34" charset="0"/>
                        </a:rPr>
                        <a:t>Nature de l'épreuve</a:t>
                      </a:r>
                      <a:endParaRPr lang="fr-FR" sz="2000" b="1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latin typeface="Calibri" pitchFamily="34" charset="0"/>
                        </a:rPr>
                        <a:t>Durée</a:t>
                      </a:r>
                      <a:endParaRPr lang="fr-FR" sz="2000" b="1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Calibri" pitchFamily="34" charset="0"/>
                        </a:rPr>
                        <a:t>Langue des signes française (LSF)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orale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20 minutes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EPS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CCF 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Arts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fr-FR" sz="2000" dirty="0" smtClean="0">
                          <a:latin typeface="Calibri" pitchFamily="34" charset="0"/>
                        </a:rPr>
                        <a:t>:arts </a:t>
                      </a:r>
                      <a:r>
                        <a:rPr lang="fr-FR" sz="2000" dirty="0">
                          <a:latin typeface="Calibri" pitchFamily="34" charset="0"/>
                        </a:rPr>
                        <a:t>plastiques, cinéma-audiovisuel, danse, histoire des arts, </a:t>
                      </a:r>
                      <a:r>
                        <a:rPr lang="fr-FR" sz="2000" dirty="0" smtClean="0">
                          <a:latin typeface="Calibri" pitchFamily="34" charset="0"/>
                        </a:rPr>
                        <a:t>théâtre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orale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30 minutes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Musique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orale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alibri" pitchFamily="34" charset="0"/>
                        </a:rPr>
                        <a:t>40 minutes</a:t>
                      </a:r>
                      <a:endParaRPr lang="fr-FR" sz="2000" dirty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23728" y="1052736"/>
            <a:ext cx="597735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Le candidat choisit 2 épreuves facultatives au maximum </a:t>
            </a:r>
          </a:p>
          <a:p>
            <a:pPr eaLnBrk="0" hangingPunct="0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7704" y="476672"/>
            <a:ext cx="591542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8</a:t>
            </a:r>
            <a:r>
              <a:rPr lang="fr-FR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. Les possibilités post bac </a:t>
            </a:r>
            <a:endParaRPr lang="fr-FR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43608" y="6093297"/>
            <a:ext cx="7848872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Terminale</a:t>
            </a:r>
            <a:r>
              <a:rPr lang="fr-FR" b="1" dirty="0" smtClean="0">
                <a:latin typeface="Calibri" pitchFamily="34" charset="0"/>
              </a:rPr>
              <a:t> </a:t>
            </a:r>
            <a:r>
              <a:rPr lang="fr-FR" b="1" dirty="0" err="1" smtClean="0">
                <a:latin typeface="Calibri" pitchFamily="34" charset="0"/>
              </a:rPr>
              <a:t>STMG</a:t>
            </a:r>
            <a:r>
              <a:rPr lang="fr-FR" b="1" dirty="0" smtClean="0">
                <a:latin typeface="Calibri" pitchFamily="34" charset="0"/>
              </a:rPr>
              <a:t> 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87624" y="1556792"/>
            <a:ext cx="1368152" cy="3662541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8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octorat</a:t>
            </a:r>
          </a:p>
          <a:p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8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aster </a:t>
            </a:r>
          </a:p>
          <a:p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endParaRPr lang="fr-FR" sz="2000" b="1" dirty="0">
              <a:latin typeface="Arial" pitchFamily="34" charset="0"/>
              <a:cs typeface="Arial" pitchFamily="34" charset="0"/>
            </a:endParaRPr>
          </a:p>
          <a:p>
            <a:r>
              <a:rPr lang="fr-FR" sz="2800" b="1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icence </a:t>
            </a:r>
          </a:p>
          <a:p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endParaRPr lang="fr-FR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771800" y="5193403"/>
            <a:ext cx="252028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BTS </a:t>
            </a:r>
          </a:p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DUT </a:t>
            </a:r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771800" y="4198664"/>
            <a:ext cx="252028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Licence professionnelle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378926" y="4039242"/>
            <a:ext cx="1656184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DCG</a:t>
            </a:r>
          </a:p>
          <a:p>
            <a:pPr algn="ctr"/>
            <a:endParaRPr lang="fr-FR" sz="2000" b="1" dirty="0" smtClean="0">
              <a:latin typeface="Calibri" pitchFamily="34" charset="0"/>
            </a:endParaRPr>
          </a:p>
          <a:p>
            <a:endParaRPr lang="fr-FR" sz="2000" b="1" dirty="0" smtClean="0">
              <a:latin typeface="Calibri" pitchFamily="34" charset="0"/>
            </a:endParaRPr>
          </a:p>
          <a:p>
            <a:endParaRPr lang="fr-FR" sz="2000" b="1" dirty="0">
              <a:latin typeface="Calibri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78926" y="2912169"/>
            <a:ext cx="1656184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err="1" smtClean="0">
                <a:latin typeface="Arial" pitchFamily="34" charset="0"/>
                <a:cs typeface="Arial" pitchFamily="34" charset="0"/>
              </a:rPr>
              <a:t>DSCG</a:t>
            </a:r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endParaRPr lang="fr-FR" sz="2000" b="1" dirty="0" smtClean="0">
              <a:latin typeface="Calibri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378926" y="1551102"/>
            <a:ext cx="1656184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DEC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endParaRPr lang="fr-FR" b="1" dirty="0" smtClean="0">
              <a:latin typeface="Calibri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308304" y="4941168"/>
            <a:ext cx="158417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CPGE</a:t>
            </a:r>
          </a:p>
          <a:p>
            <a:pPr algn="ctr"/>
            <a:endParaRPr lang="fr-FR" sz="20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08304" y="1988840"/>
            <a:ext cx="1584176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fr-FR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Grandes écoles</a:t>
            </a:r>
          </a:p>
          <a:p>
            <a:pPr algn="ctr"/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fr-F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648072"/>
          </a:xfrm>
        </p:spPr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Les BTS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1115616" y="1196752"/>
            <a:ext cx="374441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Banque</a:t>
            </a:r>
            <a:endParaRPr lang="fr-FR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Assurance </a:t>
            </a:r>
            <a:endParaRPr lang="fr-FR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Comptabilité </a:t>
            </a:r>
            <a:r>
              <a:rPr lang="fr-FR" dirty="0">
                <a:latin typeface="Calibri" pitchFamily="34" charset="0"/>
              </a:rPr>
              <a:t>et gestion des organisations</a:t>
            </a:r>
          </a:p>
          <a:p>
            <a:endParaRPr lang="fr-FR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Notariat </a:t>
            </a:r>
            <a:endParaRPr lang="fr-FR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Profession </a:t>
            </a:r>
            <a:r>
              <a:rPr lang="fr-FR" dirty="0">
                <a:latin typeface="Calibri" pitchFamily="34" charset="0"/>
              </a:rPr>
              <a:t>immobilières </a:t>
            </a:r>
          </a:p>
          <a:p>
            <a:endParaRPr lang="fr-FR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Communication </a:t>
            </a:r>
            <a:r>
              <a:rPr lang="fr-FR" dirty="0">
                <a:latin typeface="Calibri" pitchFamily="34" charset="0"/>
              </a:rPr>
              <a:t>des entreprises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Assistant </a:t>
            </a:r>
            <a:r>
              <a:rPr lang="fr-FR" dirty="0">
                <a:latin typeface="Calibri" pitchFamily="34" charset="0"/>
              </a:rPr>
              <a:t>de gestion PME PMI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Assistant </a:t>
            </a:r>
            <a:r>
              <a:rPr lang="fr-FR" dirty="0">
                <a:latin typeface="Calibri" pitchFamily="34" charset="0"/>
              </a:rPr>
              <a:t>de manager </a:t>
            </a:r>
          </a:p>
          <a:p>
            <a:endParaRPr lang="fr-FR" dirty="0">
              <a:latin typeface="Calibri" pitchFamily="34" charset="0"/>
            </a:endParaRP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4932040" y="1196975"/>
            <a:ext cx="388811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Négociation relation client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Management des unités commerciales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Commerce international </a:t>
            </a:r>
          </a:p>
          <a:p>
            <a:r>
              <a:rPr lang="fr-FR" dirty="0" smtClean="0">
                <a:latin typeface="Calibri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Transport </a:t>
            </a:r>
            <a:r>
              <a:rPr lang="fr-FR" dirty="0">
                <a:latin typeface="Calibri" pitchFamily="34" charset="0"/>
              </a:rPr>
              <a:t>et prestations </a:t>
            </a:r>
            <a:r>
              <a:rPr lang="fr-FR" dirty="0" smtClean="0">
                <a:latin typeface="Calibri" pitchFamily="34" charset="0"/>
              </a:rPr>
              <a:t>logistiques</a:t>
            </a:r>
            <a:endParaRPr lang="fr-FR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Animation </a:t>
            </a:r>
            <a:r>
              <a:rPr lang="fr-FR" dirty="0">
                <a:latin typeface="Calibri" pitchFamily="34" charset="0"/>
              </a:rPr>
              <a:t>et Gestion touristiques locales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Vente </a:t>
            </a:r>
            <a:r>
              <a:rPr lang="fr-FR" dirty="0">
                <a:latin typeface="Calibri" pitchFamily="34" charset="0"/>
              </a:rPr>
              <a:t>et production </a:t>
            </a:r>
            <a:r>
              <a:rPr lang="fr-FR" dirty="0" smtClean="0">
                <a:latin typeface="Calibri" pitchFamily="34" charset="0"/>
              </a:rPr>
              <a:t>touristique</a:t>
            </a:r>
          </a:p>
          <a:p>
            <a:endParaRPr lang="fr-FR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Service </a:t>
            </a:r>
            <a:r>
              <a:rPr lang="fr-FR" dirty="0">
                <a:latin typeface="Calibri" pitchFamily="34" charset="0"/>
              </a:rPr>
              <a:t>informatique aux organisations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Les DUT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899592" y="1340768"/>
            <a:ext cx="76327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Carrières juridiques </a:t>
            </a:r>
          </a:p>
          <a:p>
            <a:pPr marL="542925" indent="-542925">
              <a:buFont typeface="Arial" charset="0"/>
              <a:buChar char="•"/>
            </a:pP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Techniques de commercialisation</a:t>
            </a:r>
          </a:p>
          <a:p>
            <a:pPr marL="542925" indent="-542925">
              <a:buFont typeface="Arial" charset="0"/>
              <a:buChar char="•"/>
            </a:pP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Information et communication </a:t>
            </a:r>
          </a:p>
          <a:p>
            <a:pPr marL="542925" indent="-542925">
              <a:buFont typeface="Arial" charset="0"/>
              <a:buChar char="•"/>
            </a:pP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Gestion des entreprises et des </a:t>
            </a:r>
            <a:r>
              <a:rPr lang="fr-FR" dirty="0" smtClean="0">
                <a:latin typeface="Calibri" pitchFamily="34" charset="0"/>
              </a:rPr>
              <a:t>administrations</a:t>
            </a: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Gestion logistique et transport </a:t>
            </a:r>
          </a:p>
          <a:p>
            <a:pPr marL="542925" indent="-542925">
              <a:buFont typeface="Arial" charset="0"/>
              <a:buChar char="•"/>
            </a:pP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Gestion administrative et commerciales </a:t>
            </a:r>
          </a:p>
          <a:p>
            <a:pPr marL="542925" indent="-542925">
              <a:buFont typeface="Arial" charset="0"/>
              <a:buChar char="•"/>
            </a:pPr>
            <a:endParaRPr lang="fr-FR" dirty="0">
              <a:latin typeface="Calibri" pitchFamily="34" charset="0"/>
            </a:endParaRPr>
          </a:p>
          <a:p>
            <a:pPr marL="542925" indent="-542925">
              <a:buFont typeface="Arial" charset="0"/>
              <a:buChar char="•"/>
            </a:pPr>
            <a:r>
              <a:rPr lang="fr-FR" dirty="0">
                <a:latin typeface="Calibri" pitchFamily="34" charset="0"/>
              </a:rPr>
              <a:t>Qualité logistique industrielle et organisation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400050"/>
            <a:ext cx="7772400" cy="580678"/>
          </a:xfrm>
        </p:spPr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Les classes préparatoires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87624" y="4653136"/>
            <a:ext cx="75608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alibri" pitchFamily="34" charset="0"/>
                <a:sym typeface="Wingdings 3"/>
              </a:rPr>
              <a:t>  </a:t>
            </a:r>
            <a:r>
              <a:rPr lang="fr-FR" b="1" dirty="0" err="1" smtClean="0">
                <a:latin typeface="Calibri" pitchFamily="34" charset="0"/>
              </a:rPr>
              <a:t>DCG</a:t>
            </a:r>
            <a:r>
              <a:rPr lang="fr-FR" dirty="0" smtClean="0">
                <a:latin typeface="Calibri" pitchFamily="34" charset="0"/>
              </a:rPr>
              <a:t> : Diplôme de Comptabilité et de </a:t>
            </a:r>
            <a:r>
              <a:rPr lang="fr-FR" dirty="0" err="1" smtClean="0">
                <a:latin typeface="Calibri" pitchFamily="34" charset="0"/>
              </a:rPr>
              <a:t>geston</a:t>
            </a:r>
            <a:r>
              <a:rPr lang="fr-FR" dirty="0" smtClean="0">
                <a:latin typeface="Calibri" pitchFamily="34" charset="0"/>
              </a:rPr>
              <a:t> (bac +3)</a:t>
            </a:r>
          </a:p>
          <a:p>
            <a:pPr>
              <a:buFont typeface="Arial" pitchFamily="34" charset="0"/>
              <a:buChar char="•"/>
            </a:pPr>
            <a:endParaRPr lang="fr-FR" dirty="0">
              <a:latin typeface="Calibri" pitchFamily="34" charset="0"/>
            </a:endParaRPr>
          </a:p>
          <a:p>
            <a:r>
              <a:rPr lang="fr-FR" dirty="0" smtClean="0">
                <a:latin typeface="Calibri" pitchFamily="34" charset="0"/>
                <a:sym typeface="Wingdings 3"/>
              </a:rPr>
              <a:t> </a:t>
            </a:r>
            <a:r>
              <a:rPr lang="fr-FR" b="1" dirty="0" err="1" smtClean="0">
                <a:latin typeface="Calibri" pitchFamily="34" charset="0"/>
              </a:rPr>
              <a:t>DSCG</a:t>
            </a:r>
            <a:r>
              <a:rPr lang="fr-FR" dirty="0" smtClean="0">
                <a:latin typeface="Calibri" pitchFamily="34" charset="0"/>
              </a:rPr>
              <a:t> : Diplôme supérieur de comptabilité et de gestion ( bac +5)</a:t>
            </a:r>
          </a:p>
          <a:p>
            <a:r>
              <a:rPr lang="fr-FR" dirty="0" smtClean="0">
                <a:latin typeface="Calibri" pitchFamily="34" charset="0"/>
                <a:sym typeface="Wingdings 3"/>
              </a:rPr>
              <a:t>  </a:t>
            </a:r>
            <a:r>
              <a:rPr lang="fr-FR" b="1" dirty="0" smtClean="0">
                <a:latin typeface="Calibri" pitchFamily="34" charset="0"/>
              </a:rPr>
              <a:t>DEC</a:t>
            </a:r>
            <a:r>
              <a:rPr lang="fr-FR" dirty="0" smtClean="0">
                <a:latin typeface="Calibri" pitchFamily="34" charset="0"/>
              </a:rPr>
              <a:t> : Diplôme d’expert comptable (bac +8)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87624" y="4005064"/>
            <a:ext cx="748883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Les classes préparatoires aux diplômes comptables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87624" y="2276872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alibri" pitchFamily="34" charset="0"/>
              </a:rPr>
              <a:t>Deux voies : </a:t>
            </a:r>
          </a:p>
          <a:p>
            <a:r>
              <a:rPr lang="fr-FR" dirty="0" smtClean="0">
                <a:latin typeface="Calibri" pitchFamily="34" charset="0"/>
                <a:sym typeface="Wingdings 3"/>
              </a:rPr>
              <a:t>  </a:t>
            </a:r>
            <a:r>
              <a:rPr lang="fr-FR" b="1" dirty="0" smtClean="0">
                <a:latin typeface="Calibri" pitchFamily="34" charset="0"/>
              </a:rPr>
              <a:t>à caractère juridique </a:t>
            </a:r>
            <a:r>
              <a:rPr lang="fr-FR" dirty="0" smtClean="0">
                <a:latin typeface="Calibri" pitchFamily="34" charset="0"/>
              </a:rPr>
              <a:t>: droit, économie, gestion </a:t>
            </a:r>
          </a:p>
          <a:p>
            <a:r>
              <a:rPr lang="fr-FR" dirty="0" smtClean="0">
                <a:latin typeface="Calibri" pitchFamily="34" charset="0"/>
                <a:sym typeface="Wingdings 3"/>
              </a:rPr>
              <a:t>  </a:t>
            </a:r>
            <a:r>
              <a:rPr lang="fr-FR" b="1" dirty="0" smtClean="0">
                <a:latin typeface="Calibri" pitchFamily="34" charset="0"/>
              </a:rPr>
              <a:t>à caractère économique </a:t>
            </a:r>
            <a:r>
              <a:rPr lang="fr-FR" dirty="0" smtClean="0">
                <a:latin typeface="Calibri" pitchFamily="34" charset="0"/>
              </a:rPr>
              <a:t>: économie, mathématiques, gestion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87624" y="1340768"/>
            <a:ext cx="7488832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Les classes préparatoires au concours d’entrée à l’ENS de Cachan et à de nombreux concours administratifs </a:t>
            </a:r>
            <a:endParaRPr lang="fr-FR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400050"/>
            <a:ext cx="7772400" cy="724694"/>
          </a:xfrm>
        </p:spPr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L’Université - </a:t>
            </a:r>
            <a:r>
              <a:rPr lang="fr-FR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LMD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15616" y="1196752"/>
            <a:ext cx="4464496" cy="26776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Licences générales </a:t>
            </a:r>
            <a:endParaRPr lang="fr-FR" b="1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Droit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Économie et gestion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Information et communication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Administration économique et sociale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Sciences sociales ….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187624" y="4180344"/>
            <a:ext cx="4392488" cy="230832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Licences professionnelles </a:t>
            </a:r>
            <a:endParaRPr lang="fr-FR" b="1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Assurance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 </a:t>
            </a:r>
            <a:r>
              <a:rPr lang="fr-FR" dirty="0" smtClean="0">
                <a:latin typeface="Calibri" pitchFamily="34" charset="0"/>
              </a:rPr>
              <a:t>Banque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Finance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Commerce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Informatique …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84168" y="2276872"/>
            <a:ext cx="2736304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latin typeface="Calibri" pitchFamily="34" charset="0"/>
              </a:rPr>
              <a:t>Parcours sécurisé </a:t>
            </a:r>
          </a:p>
          <a:p>
            <a:endParaRPr lang="fr-FR" b="1" dirty="0">
              <a:latin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</a:rPr>
              <a:t>Après un BTS ou un DUT, possibilité de poursuivre en licence générale ou professionnelle 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7" name="Accolade fermante 6"/>
          <p:cNvSpPr/>
          <p:nvPr/>
        </p:nvSpPr>
        <p:spPr>
          <a:xfrm>
            <a:off x="5724128" y="1916832"/>
            <a:ext cx="216024" cy="381642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196752"/>
            <a:ext cx="7772400" cy="5256584"/>
          </a:xfrm>
        </p:spPr>
        <p:txBody>
          <a:bodyPr/>
          <a:lstStyle/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Les modalités d’accès en </a:t>
            </a:r>
            <a:r>
              <a:rPr lang="fr-FR" sz="2400" b="1" dirty="0" err="1" smtClean="0">
                <a:latin typeface="Calibri" pitchFamily="34" charset="0"/>
              </a:rPr>
              <a:t>STMG</a:t>
            </a:r>
            <a:endParaRPr lang="fr-FR" sz="2400" b="1" dirty="0" smtClean="0">
              <a:latin typeface="Calibri" pitchFamily="34" charset="0"/>
            </a:endParaRP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 profil d’élève de la </a:t>
            </a:r>
            <a:r>
              <a:rPr lang="fr-FR" sz="2400" b="1" dirty="0" err="1" smtClean="0">
                <a:latin typeface="Calibri" pitchFamily="34" charset="0"/>
              </a:rPr>
              <a:t>STMG</a:t>
            </a:r>
            <a:endParaRPr lang="fr-FR" sz="2400" b="1" dirty="0" smtClean="0">
              <a:latin typeface="Calibri" pitchFamily="34" charset="0"/>
            </a:endParaRP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Les enseignements en première</a:t>
            </a: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La répartition horaire en </a:t>
            </a:r>
            <a:r>
              <a:rPr lang="fr-FR" sz="2400" b="1" dirty="0" err="1" smtClean="0">
                <a:latin typeface="Calibri" pitchFamily="34" charset="0"/>
              </a:rPr>
              <a:t>STMG</a:t>
            </a:r>
            <a:endParaRPr lang="fr-FR" sz="2400" b="1" dirty="0">
              <a:latin typeface="Calibri" pitchFamily="34" charset="0"/>
            </a:endParaRP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Les 4 choix d’orientation en terminale</a:t>
            </a: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 baccalauréat : épreuve et coefficient  </a:t>
            </a: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Les études post bac </a:t>
            </a:r>
          </a:p>
          <a:p>
            <a:pPr marL="514350" indent="-51435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fr-FR" sz="2400" b="1" dirty="0" smtClean="0">
                <a:latin typeface="Calibri" pitchFamily="34" charset="0"/>
              </a:rPr>
              <a:t>Les filières qui embauchent </a:t>
            </a:r>
            <a:endParaRPr lang="fr-FR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91880" y="476672"/>
            <a:ext cx="24112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SOMMAIRE</a:t>
            </a:r>
            <a:endParaRPr lang="fr-FR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9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. Les filières qui embauchent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340768"/>
            <a:ext cx="7848872" cy="576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988840"/>
            <a:ext cx="7776864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104" y="2708920"/>
            <a:ext cx="7813376" cy="7318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501008"/>
            <a:ext cx="784887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4221088"/>
            <a:ext cx="784887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43608" y="4941168"/>
            <a:ext cx="784887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43608" y="5733256"/>
            <a:ext cx="784887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36712"/>
            <a:ext cx="7776864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628800"/>
            <a:ext cx="7776864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348880"/>
            <a:ext cx="77768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2852936"/>
            <a:ext cx="7776864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4797152"/>
            <a:ext cx="7776864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547664" y="5877272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Un BAC ouvert </a:t>
            </a:r>
            <a:r>
              <a:rPr lang="fr-F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sur l’avenir 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772400" cy="864096"/>
          </a:xfrm>
        </p:spPr>
        <p:txBody>
          <a:bodyPr/>
          <a:lstStyle/>
          <a:p>
            <a:r>
              <a:rPr lang="fr-FR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1</a:t>
            </a:r>
            <a:r>
              <a:rPr lang="fr-FR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. Les modalités d’accès en </a:t>
            </a:r>
            <a:r>
              <a:rPr lang="fr-FR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STMG</a:t>
            </a:r>
            <a:r>
              <a:rPr lang="fr-F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/>
            </a:r>
            <a:br>
              <a:rPr lang="fr-F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</a:b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avec flèche vers le haut 5"/>
          <p:cNvSpPr/>
          <p:nvPr/>
        </p:nvSpPr>
        <p:spPr>
          <a:xfrm>
            <a:off x="1547664" y="908720"/>
            <a:ext cx="6840760" cy="2016224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Seconde générale et technologique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  <a:latin typeface="Calibri" pitchFamily="34" charset="0"/>
              </a:rPr>
              <a:t>(quel que soient les enseignements d’exploration) </a:t>
            </a:r>
            <a:endParaRPr lang="fr-F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43608" y="3212976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Faire le choix de la </a:t>
            </a:r>
            <a:r>
              <a:rPr lang="fr-FR" b="1" dirty="0" err="1" smtClean="0">
                <a:latin typeface="Calibri" pitchFamily="34" charset="0"/>
              </a:rPr>
              <a:t>STMG</a:t>
            </a:r>
            <a:r>
              <a:rPr lang="fr-FR" b="1" dirty="0" smtClean="0">
                <a:latin typeface="Calibri" pitchFamily="34" charset="0"/>
              </a:rPr>
              <a:t>, c’est choisir :</a:t>
            </a:r>
          </a:p>
          <a:p>
            <a:endParaRPr lang="fr-FR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u</a:t>
            </a:r>
            <a:r>
              <a:rPr lang="fr-FR" dirty="0" smtClean="0">
                <a:latin typeface="Calibri" pitchFamily="34" charset="0"/>
              </a:rPr>
              <a:t>n enseignement moderne alliant théorie et pratique</a:t>
            </a:r>
          </a:p>
          <a:p>
            <a:r>
              <a:rPr lang="fr-FR" dirty="0" smtClean="0">
                <a:latin typeface="Calibri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préparant à la poursuite d’études courtes (BTS – DUT)</a:t>
            </a:r>
          </a:p>
          <a:p>
            <a:endParaRPr lang="fr-FR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préparant à la poursuite d’études longues (</a:t>
            </a:r>
            <a:r>
              <a:rPr lang="fr-FR" dirty="0" err="1" smtClean="0">
                <a:latin typeface="Calibri" pitchFamily="34" charset="0"/>
              </a:rPr>
              <a:t>LMD</a:t>
            </a:r>
            <a:r>
              <a:rPr lang="fr-FR" dirty="0" smtClean="0">
                <a:latin typeface="Calibri" pitchFamily="34" charset="0"/>
              </a:rPr>
              <a:t> – </a:t>
            </a:r>
            <a:r>
              <a:rPr lang="fr-FR" dirty="0" err="1" smtClean="0">
                <a:latin typeface="Calibri" pitchFamily="34" charset="0"/>
              </a:rPr>
              <a:t>CPGE</a:t>
            </a:r>
            <a:r>
              <a:rPr lang="fr-FR" dirty="0" smtClean="0">
                <a:latin typeface="Calibri" pitchFamily="34" charset="0"/>
              </a:rPr>
              <a:t>)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2400" cy="580678"/>
          </a:xfrm>
        </p:spPr>
        <p:txBody>
          <a:bodyPr/>
          <a:lstStyle/>
          <a:p>
            <a:pPr algn="l"/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3. Le profil d’élève de la </a:t>
            </a:r>
            <a:r>
              <a:rPr lang="fr-FR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STMG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/>
            </a:r>
            <a:b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</a:b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15616" y="1268760"/>
            <a:ext cx="7488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dirty="0">
                <a:latin typeface="Calibri" pitchFamily="34" charset="0"/>
              </a:rPr>
              <a:t>E</a:t>
            </a:r>
            <a:r>
              <a:rPr lang="fr-FR" dirty="0" smtClean="0">
                <a:latin typeface="Calibri" pitchFamily="34" charset="0"/>
              </a:rPr>
              <a:t>xpression écrite et orale correcte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Capacité à structurer sa pensée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Maîtrise des notions mathématiques de   base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Repères fondamentaux sur l’histoire du XXe siècle</a:t>
            </a:r>
          </a:p>
          <a:p>
            <a:endParaRPr lang="fr-FR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Intérêt et niveau correct pour les langues étrangères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Intérêt pour l’actualité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Intérêt pour les aspects liés à la vie économique et  juridique des organisations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Intérêt pour les nouvelles technologies 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753672" cy="1143000"/>
          </a:xfrm>
        </p:spPr>
        <p:txBody>
          <a:bodyPr/>
          <a:lstStyle/>
          <a:p>
            <a:r>
              <a:rPr lang="fr-F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4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. Les enseignements spécifiques en 1</a:t>
            </a:r>
            <a:r>
              <a:rPr lang="fr-FR" sz="36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ère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 </a:t>
            </a:r>
            <a:r>
              <a:rPr lang="fr-FR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STMG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3131840" y="4005064"/>
            <a:ext cx="3528392" cy="1152128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Sciences de gestion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203848" y="5301208"/>
            <a:ext cx="3528392" cy="1152128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Économie – Droit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987824" y="2636912"/>
            <a:ext cx="3528392" cy="1152128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Management des organisations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331640" y="1772816"/>
            <a:ext cx="7200800" cy="72008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Pole technologique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Flèche à angle droit 7"/>
          <p:cNvSpPr/>
          <p:nvPr/>
        </p:nvSpPr>
        <p:spPr>
          <a:xfrm rot="5400000">
            <a:off x="2123728" y="2852936"/>
            <a:ext cx="540060" cy="396044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à angle droit 8"/>
          <p:cNvSpPr/>
          <p:nvPr/>
        </p:nvSpPr>
        <p:spPr>
          <a:xfrm rot="5400000">
            <a:off x="2123728" y="4149080"/>
            <a:ext cx="540060" cy="396044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à angle droit 9"/>
          <p:cNvSpPr/>
          <p:nvPr/>
        </p:nvSpPr>
        <p:spPr>
          <a:xfrm rot="5400000">
            <a:off x="2123728" y="5517232"/>
            <a:ext cx="540060" cy="396044"/>
          </a:xfrm>
          <a:prstGeom prst="ben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35606" y="116632"/>
            <a:ext cx="778465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5</a:t>
            </a:r>
            <a:r>
              <a:rPr lang="fr-FR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. La répartition horaire en </a:t>
            </a:r>
            <a:r>
              <a:rPr lang="fr-FR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STMG</a:t>
            </a:r>
            <a:r>
              <a:rPr lang="fr-FR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  </a:t>
            </a:r>
            <a:endParaRPr lang="fr-FR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3529971"/>
              </p:ext>
            </p:extLst>
          </p:nvPr>
        </p:nvGraphicFramePr>
        <p:xfrm>
          <a:off x="1008182" y="762963"/>
          <a:ext cx="7776864" cy="5762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1650"/>
                <a:gridCol w="1296144"/>
                <a:gridCol w="980838"/>
                <a:gridCol w="2201000"/>
                <a:gridCol w="1247232"/>
              </a:tblGrid>
              <a:tr h="479471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Première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Horaire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Terminale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Horaire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863049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Économie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et droit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4h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Économie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droit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4h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47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Management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2h30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Management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3h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3049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Sciences de gestion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6h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Spécialité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6h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588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Mathématiques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3h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Calibri" pitchFamily="34" charset="0"/>
                        </a:rPr>
                        <a:t>Mathématiques</a:t>
                      </a:r>
                    </a:p>
                    <a:p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3h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471">
                <a:tc>
                  <a:txBody>
                    <a:bodyPr/>
                    <a:lstStyle/>
                    <a:p>
                      <a:r>
                        <a:rPr lang="fr-FR" sz="2000" dirty="0" err="1" smtClean="0">
                          <a:latin typeface="Calibri" pitchFamily="34" charset="0"/>
                        </a:rPr>
                        <a:t>LV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1 et LV2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4h30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LV1 et LV2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5h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47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Français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3h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Philosophie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2h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3049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Histoire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géographie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2h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latin typeface="Calibri" pitchFamily="34" charset="0"/>
                        </a:rPr>
                        <a:t>Histoire</a:t>
                      </a:r>
                      <a:r>
                        <a:rPr lang="fr-FR" sz="2000" baseline="0" dirty="0" smtClean="0">
                          <a:latin typeface="Calibri" pitchFamily="34" charset="0"/>
                        </a:rPr>
                        <a:t> géographie </a:t>
                      </a:r>
                      <a:endParaRPr lang="fr-FR" sz="2000" dirty="0" smtClean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2h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47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EPS 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2h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EPS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atin typeface="Calibri" pitchFamily="34" charset="0"/>
                        </a:rPr>
                        <a:t>2h</a:t>
                      </a:r>
                      <a:endParaRPr lang="fr-FR" sz="2000" dirty="0">
                        <a:latin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http://us.cdn4.123rf.com/168nwm/katykin/katykin1003/katykin100300100/6644166-horloge-murale-sur-un-mur-blan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780928"/>
            <a:ext cx="864096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6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. Les 4 choix d’orientation en terminale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8" name="Pentagone 7"/>
          <p:cNvSpPr/>
          <p:nvPr/>
        </p:nvSpPr>
        <p:spPr>
          <a:xfrm>
            <a:off x="2267744" y="3068960"/>
            <a:ext cx="5832648" cy="432048"/>
          </a:xfrm>
          <a:prstGeom prst="homePlat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Ressource Humaines et communication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Pentagone 5"/>
          <p:cNvSpPr/>
          <p:nvPr/>
        </p:nvSpPr>
        <p:spPr>
          <a:xfrm>
            <a:off x="2267744" y="4149080"/>
            <a:ext cx="5760640" cy="432048"/>
          </a:xfrm>
          <a:prstGeom prst="homePlat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Mercatique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Pentagone 10"/>
          <p:cNvSpPr/>
          <p:nvPr/>
        </p:nvSpPr>
        <p:spPr>
          <a:xfrm>
            <a:off x="2267744" y="5085184"/>
            <a:ext cx="5688632" cy="432048"/>
          </a:xfrm>
          <a:prstGeom prst="homePlat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Gestion et finance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Pentagone 13"/>
          <p:cNvSpPr/>
          <p:nvPr/>
        </p:nvSpPr>
        <p:spPr>
          <a:xfrm>
            <a:off x="2267744" y="2060848"/>
            <a:ext cx="5832648" cy="432048"/>
          </a:xfrm>
          <a:prstGeom prst="homePlat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alibri" pitchFamily="34" charset="0"/>
              </a:rPr>
              <a:t>Gestion des systèmes d’information </a:t>
            </a:r>
            <a:endParaRPr lang="fr-FR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6" grpId="0" animBg="1"/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La terminale Gestion des systèmes d’information 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43608" y="1700808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Qu’apprend  - on ? 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15616" y="2204864"/>
            <a:ext cx="5112568" cy="193899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 comprendre le fonctionnement des systèmes d’information de l'entreprise </a:t>
            </a:r>
          </a:p>
          <a:p>
            <a:endParaRPr lang="fr-FR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A participer aux projets d’information de l’entreprise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5" name="Flèche courbée vers la droite 4"/>
          <p:cNvSpPr/>
          <p:nvPr/>
        </p:nvSpPr>
        <p:spPr>
          <a:xfrm>
            <a:off x="2195736" y="4509120"/>
            <a:ext cx="1008112" cy="86409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79912" y="429309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  <a:cs typeface="Arial" pitchFamily="34" charset="0"/>
              </a:rPr>
              <a:t>Accéder aux  métiers :  </a:t>
            </a:r>
            <a:endParaRPr lang="fr-FR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779912" y="4941168"/>
            <a:ext cx="5040560" cy="120032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administrateur de réseaux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concepteur de sites web 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</a:t>
            </a:r>
            <a:r>
              <a:rPr lang="fr-FR" dirty="0">
                <a:latin typeface="Calibri" pitchFamily="34" charset="0"/>
              </a:rPr>
              <a:t>r</a:t>
            </a:r>
            <a:r>
              <a:rPr lang="fr-FR" dirty="0" smtClean="0">
                <a:latin typeface="Calibri" pitchFamily="34" charset="0"/>
              </a:rPr>
              <a:t>esponsable de parc informatique…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</a:rPr>
              <a:t>La terminale Ressources humaines et communication</a:t>
            </a:r>
            <a:endParaRPr lang="fr-FR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43608" y="1628800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Qu’apprend  - on ? </a:t>
            </a:r>
            <a:endParaRPr lang="fr-FR" b="1" dirty="0">
              <a:latin typeface="Calibri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187624" y="2132856"/>
            <a:ext cx="5760640" cy="193899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A comprendre le fonctionnement des ressources humaines dans les entreprises</a:t>
            </a:r>
          </a:p>
          <a:p>
            <a:endParaRPr lang="fr-FR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</a:t>
            </a:r>
            <a:r>
              <a:rPr lang="fr-FR" dirty="0" smtClean="0">
                <a:latin typeface="Calibri" pitchFamily="34" charset="0"/>
              </a:rPr>
              <a:t> A améliorer la communication et l’organisation dans l’entreprise. 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4008" y="436510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itchFamily="34" charset="0"/>
                <a:cs typeface="Arial" pitchFamily="34" charset="0"/>
              </a:rPr>
              <a:t>Accéder aux métiers :  </a:t>
            </a:r>
            <a:endParaRPr lang="fr-FR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79912" y="4941168"/>
            <a:ext cx="5040560" cy="15696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Calibri" pitchFamily="34" charset="0"/>
              </a:rPr>
              <a:t>   des services administratifs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Calibri" pitchFamily="34" charset="0"/>
              </a:rPr>
              <a:t>  </a:t>
            </a:r>
            <a:r>
              <a:rPr lang="fr-FR" dirty="0" smtClean="0">
                <a:latin typeface="Calibri" pitchFamily="34" charset="0"/>
              </a:rPr>
              <a:t> des services des ressources humaines (recrutement, formation, gestion paie…)</a:t>
            </a:r>
            <a:endParaRPr lang="fr-FR" dirty="0">
              <a:latin typeface="Calibri" pitchFamily="34" charset="0"/>
            </a:endParaRPr>
          </a:p>
        </p:txBody>
      </p:sp>
      <p:sp>
        <p:nvSpPr>
          <p:cNvPr id="7" name="Flèche courbée vers la droite 6"/>
          <p:cNvSpPr/>
          <p:nvPr/>
        </p:nvSpPr>
        <p:spPr>
          <a:xfrm>
            <a:off x="2267744" y="4725144"/>
            <a:ext cx="1008112" cy="86409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Modèle - Cahier">
  <a:themeElements>
    <a:clrScheme name="Default Design 2">
      <a:dk1>
        <a:srgbClr val="000000"/>
      </a:dk1>
      <a:lt1>
        <a:srgbClr val="FFFFFF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FFFFF"/>
      </a:accent3>
      <a:accent4>
        <a:srgbClr val="000000"/>
      </a:accent4>
      <a:accent5>
        <a:srgbClr val="CDDBB9"/>
      </a:accent5>
      <a:accent6>
        <a:srgbClr val="3086A5"/>
      </a:accent6>
      <a:hlink>
        <a:srgbClr val="9191E1"/>
      </a:hlink>
      <a:folHlink>
        <a:srgbClr val="CC9864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66"/>
        </a:dk1>
        <a:lt1>
          <a:srgbClr val="FDEDFD"/>
        </a:lt1>
        <a:dk2>
          <a:srgbClr val="221304"/>
        </a:dk2>
        <a:lt2>
          <a:srgbClr val="F3D9F3"/>
        </a:lt2>
        <a:accent1>
          <a:srgbClr val="A1BD69"/>
        </a:accent1>
        <a:accent2>
          <a:srgbClr val="3694B6"/>
        </a:accent2>
        <a:accent3>
          <a:srgbClr val="FEF4FE"/>
        </a:accent3>
        <a:accent4>
          <a:srgbClr val="000056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EBF6FD"/>
        </a:lt1>
        <a:dk2>
          <a:srgbClr val="221304"/>
        </a:dk2>
        <a:lt2>
          <a:srgbClr val="CCECFF"/>
        </a:lt2>
        <a:accent1>
          <a:srgbClr val="A1BD69"/>
        </a:accent1>
        <a:accent2>
          <a:srgbClr val="3694B6"/>
        </a:accent2>
        <a:accent3>
          <a:srgbClr val="F3FAFE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- Cahier</Template>
  <TotalTime>1378</TotalTime>
  <Words>917</Words>
  <Application>Microsoft Office PowerPoint</Application>
  <PresentationFormat>Affichage à l'écran (4:3)</PresentationFormat>
  <Paragraphs>276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Modèle - Cahier</vt:lpstr>
      <vt:lpstr>Sciences et  Technologie du  Management et de la Gestion</vt:lpstr>
      <vt:lpstr>Diapositive 2</vt:lpstr>
      <vt:lpstr>1. Les modalités d’accès en STMG </vt:lpstr>
      <vt:lpstr>3. Le profil d’élève de la STMG </vt:lpstr>
      <vt:lpstr>4. Les enseignements spécifiques en 1ère STMG </vt:lpstr>
      <vt:lpstr>Diapositive 6</vt:lpstr>
      <vt:lpstr>6. Les 4 choix d’orientation en terminale </vt:lpstr>
      <vt:lpstr>La terminale Gestion des systèmes d’information </vt:lpstr>
      <vt:lpstr>La terminale Ressources humaines et communication</vt:lpstr>
      <vt:lpstr>La terminale Mercatique </vt:lpstr>
      <vt:lpstr>La terminale Gestion finance </vt:lpstr>
      <vt:lpstr>7. Le baccalauréat : épreuve et coefficient   </vt:lpstr>
      <vt:lpstr>Diapositive 13</vt:lpstr>
      <vt:lpstr>Diapositive 14</vt:lpstr>
      <vt:lpstr>Diapositive 15</vt:lpstr>
      <vt:lpstr>Les BTS </vt:lpstr>
      <vt:lpstr>Les DUT </vt:lpstr>
      <vt:lpstr>Les classes préparatoires </vt:lpstr>
      <vt:lpstr>L’Université - LMD</vt:lpstr>
      <vt:lpstr>9. Les filières qui embauchent 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Sciences et  Technologie du  Management et de la Gestion</dc:title>
  <dc:creator>Louise</dc:creator>
  <cp:lastModifiedBy>Louise</cp:lastModifiedBy>
  <cp:revision>63</cp:revision>
  <dcterms:created xsi:type="dcterms:W3CDTF">2013-04-24T20:46:46Z</dcterms:created>
  <dcterms:modified xsi:type="dcterms:W3CDTF">2013-09-02T16:07:06Z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TC010437891036</vt:lpwstr>
  </property>
</Properties>
</file>