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93" r:id="rId2"/>
    <p:sldId id="296" r:id="rId3"/>
    <p:sldId id="299" r:id="rId4"/>
    <p:sldId id="300" r:id="rId5"/>
    <p:sldId id="259" r:id="rId6"/>
    <p:sldId id="321" r:id="rId7"/>
    <p:sldId id="322" r:id="rId8"/>
    <p:sldId id="323" r:id="rId9"/>
    <p:sldId id="304" r:id="rId10"/>
    <p:sldId id="352" r:id="rId11"/>
    <p:sldId id="305" r:id="rId12"/>
    <p:sldId id="350" r:id="rId13"/>
    <p:sldId id="306" r:id="rId14"/>
    <p:sldId id="351" r:id="rId15"/>
    <p:sldId id="330" r:id="rId16"/>
    <p:sldId id="273" r:id="rId17"/>
    <p:sldId id="326" r:id="rId18"/>
    <p:sldId id="327" r:id="rId19"/>
    <p:sldId id="307" r:id="rId20"/>
    <p:sldId id="343" r:id="rId21"/>
    <p:sldId id="337" r:id="rId22"/>
    <p:sldId id="308" r:id="rId23"/>
    <p:sldId id="338" r:id="rId24"/>
    <p:sldId id="353" r:id="rId25"/>
    <p:sldId id="354" r:id="rId26"/>
    <p:sldId id="309" r:id="rId27"/>
    <p:sldId id="344" r:id="rId28"/>
    <p:sldId id="339" r:id="rId29"/>
    <p:sldId id="342" r:id="rId30"/>
    <p:sldId id="341" r:id="rId31"/>
    <p:sldId id="311" r:id="rId32"/>
    <p:sldId id="312" r:id="rId33"/>
    <p:sldId id="328" r:id="rId34"/>
    <p:sldId id="297" r:id="rId35"/>
    <p:sldId id="345" r:id="rId36"/>
    <p:sldId id="347" r:id="rId37"/>
    <p:sldId id="348" r:id="rId38"/>
    <p:sldId id="316" r:id="rId39"/>
    <p:sldId id="318" r:id="rId40"/>
    <p:sldId id="349" r:id="rId41"/>
    <p:sldId id="319" r:id="rId4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5528"/>
    <a:srgbClr val="CE70C1"/>
    <a:srgbClr val="E1A9DA"/>
    <a:srgbClr val="F8C8F5"/>
    <a:srgbClr val="EAC4E3"/>
    <a:srgbClr val="D387C5"/>
    <a:srgbClr val="E377DB"/>
    <a:srgbClr val="F5B5F0"/>
    <a:srgbClr val="D49E6C"/>
    <a:srgbClr val="D6B1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79" autoAdjust="0"/>
    <p:restoredTop sz="93103" autoAdjust="0"/>
  </p:normalViewPr>
  <p:slideViewPr>
    <p:cSldViewPr>
      <p:cViewPr>
        <p:scale>
          <a:sx n="75" d="100"/>
          <a:sy n="75" d="100"/>
        </p:scale>
        <p:origin x="-126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265060B6-DA0E-4D54-B54E-57594835BE5D}" type="datetimeFigureOut">
              <a:rPr lang="fr-FR"/>
              <a:pPr>
                <a:defRPr/>
              </a:pPr>
              <a:t>02/02/2017</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77AB7113-5991-4728-9225-CF46559AC54F}" type="slidenum">
              <a:rPr lang="fr-FR"/>
              <a:pPr>
                <a:defRPr/>
              </a:pPr>
              <a:t>‹N°›</a:t>
            </a:fld>
            <a:endParaRPr lang="fr-FR"/>
          </a:p>
        </p:txBody>
      </p:sp>
    </p:spTree>
    <p:extLst>
      <p:ext uri="{BB962C8B-B14F-4D97-AF65-F5344CB8AC3E}">
        <p14:creationId xmlns:p14="http://schemas.microsoft.com/office/powerpoint/2010/main" xmlns="" val="1790346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xmlns="" val="231356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xmlns="" val="95922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ct val="0"/>
              </a:spcBef>
            </a:pPr>
            <a:r>
              <a:rPr lang="fr-FR" dirty="0" smtClean="0"/>
              <a:t>https://oniseptv.onisep.fr/video/bac-stl-le-parcours-de-reussite-d-alicia</a:t>
            </a:r>
          </a:p>
          <a:p>
            <a:pPr>
              <a:spcBef>
                <a:spcPct val="0"/>
              </a:spcBef>
            </a:pPr>
            <a:r>
              <a:rPr lang="fr-FR" dirty="0" smtClean="0"/>
              <a:t>https://oniseptv.onisep.fr/video/bac-stl-le-parcours-de-reussite-de-damien</a:t>
            </a:r>
          </a:p>
          <a:p>
            <a:endParaRPr lang="fr-FR" dirty="0"/>
          </a:p>
        </p:txBody>
      </p:sp>
      <p:sp>
        <p:nvSpPr>
          <p:cNvPr id="4" name="Espace réservé du numéro de diapositive 3"/>
          <p:cNvSpPr>
            <a:spLocks noGrp="1"/>
          </p:cNvSpPr>
          <p:nvPr>
            <p:ph type="sldNum" sz="quarter" idx="10"/>
          </p:nvPr>
        </p:nvSpPr>
        <p:spPr/>
        <p:txBody>
          <a:bodyPr/>
          <a:lstStyle/>
          <a:p>
            <a:pPr>
              <a:defRPr/>
            </a:pPr>
            <a:fld id="{77AB7113-5991-4728-9225-CF46559AC54F}" type="slidenum">
              <a:rPr lang="fr-FR" smtClean="0"/>
              <a:pPr>
                <a:defRPr/>
              </a:pPr>
              <a:t>24</a:t>
            </a:fld>
            <a:endParaRPr lang="fr-FR"/>
          </a:p>
        </p:txBody>
      </p:sp>
    </p:spTree>
    <p:extLst>
      <p:ext uri="{BB962C8B-B14F-4D97-AF65-F5344CB8AC3E}">
        <p14:creationId xmlns:p14="http://schemas.microsoft.com/office/powerpoint/2010/main" xmlns="" val="83580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A0B0AC-B966-493B-A18D-52E03C2221BA}" type="slidenum">
              <a:rPr lang="fr-FR" smtClean="0"/>
              <a:pPr/>
              <a:t>35</a:t>
            </a:fld>
            <a:endParaRPr lang="fr-FR"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Times New Roman" pitchFamily="18" charset="0"/>
            </a:endParaRPr>
          </a:p>
        </p:txBody>
      </p:sp>
    </p:spTree>
    <p:extLst>
      <p:ext uri="{BB962C8B-B14F-4D97-AF65-F5344CB8AC3E}">
        <p14:creationId xmlns:p14="http://schemas.microsoft.com/office/powerpoint/2010/main" xmlns="" val="342898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A0B0AC-B966-493B-A18D-52E03C2221BA}" type="slidenum">
              <a:rPr lang="fr-FR" smtClean="0"/>
              <a:pPr/>
              <a:t>36</a:t>
            </a:fld>
            <a:endParaRPr lang="fr-FR"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Times New Roman" pitchFamily="18" charset="0"/>
            </a:endParaRPr>
          </a:p>
        </p:txBody>
      </p:sp>
    </p:spTree>
    <p:extLst>
      <p:ext uri="{BB962C8B-B14F-4D97-AF65-F5344CB8AC3E}">
        <p14:creationId xmlns:p14="http://schemas.microsoft.com/office/powerpoint/2010/main" xmlns="" val="243587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7AB7113-5991-4728-9225-CF46559AC54F}" type="slidenum">
              <a:rPr lang="fr-FR" smtClean="0"/>
              <a:pPr>
                <a:defRPr/>
              </a:pPr>
              <a:t>37</a:t>
            </a:fld>
            <a:endParaRPr lang="fr-FR"/>
          </a:p>
        </p:txBody>
      </p:sp>
    </p:spTree>
    <p:extLst>
      <p:ext uri="{BB962C8B-B14F-4D97-AF65-F5344CB8AC3E}">
        <p14:creationId xmlns:p14="http://schemas.microsoft.com/office/powerpoint/2010/main" xmlns="" val="420620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fld id="{551F3545-7901-4B41-B2D1-CA3202EA5BBE}" type="datetimeFigureOut">
              <a:rPr lang="fr-FR"/>
              <a:pPr>
                <a:defRPr/>
              </a:pPr>
              <a:t>02/02/2017</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2387345F-FFBD-4298-B9B5-5C33D5E25AD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35757CD7-D7D5-40C4-AB29-9F23ACB7AD44}" type="datetimeFigureOut">
              <a:rPr lang="fr-FR"/>
              <a:pPr>
                <a:defRPr/>
              </a:pPr>
              <a:t>02/02/2017</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F71737CD-0740-4FF2-A902-26703601D31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541ED69C-8362-454A-B251-7006A2CD6F1D}" type="datetimeFigureOut">
              <a:rPr lang="fr-FR"/>
              <a:pPr>
                <a:defRPr/>
              </a:pPr>
              <a:t>02/02/2017</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E15781C2-5939-4D4B-BA20-0A58057CAB3A}"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708525"/>
          </a:xfrm>
        </p:spPr>
        <p:txBody>
          <a:bodyPr/>
          <a:lstStyle/>
          <a:p>
            <a:endParaRPr lang="fr-FR"/>
          </a:p>
        </p:txBody>
      </p:sp>
      <p:sp>
        <p:nvSpPr>
          <p:cNvPr id="4" name="Espace réservé de la date 3"/>
          <p:cNvSpPr>
            <a:spLocks noGrp="1"/>
          </p:cNvSpPr>
          <p:nvPr>
            <p:ph type="dt" sz="half" idx="10"/>
          </p:nvPr>
        </p:nvSpPr>
        <p:spPr>
          <a:xfrm>
            <a:off x="457200" y="6416675"/>
            <a:ext cx="2133600" cy="365125"/>
          </a:xfrm>
        </p:spPr>
        <p:txBody>
          <a:bodyPr/>
          <a:lstStyle>
            <a:lvl1pPr>
              <a:defRPr smtClean="0"/>
            </a:lvl1pPr>
          </a:lstStyle>
          <a:p>
            <a:pPr>
              <a:defRPr/>
            </a:pPr>
            <a:fld id="{60981193-44E7-4797-9D78-2EB7416DF060}" type="datetimeFigureOut">
              <a:rPr lang="fr-FR"/>
              <a:pPr>
                <a:defRPr/>
              </a:pPr>
              <a:t>02/02/2017</a:t>
            </a:fld>
            <a:endParaRPr lang="fr-FR"/>
          </a:p>
        </p:txBody>
      </p:sp>
      <p:sp>
        <p:nvSpPr>
          <p:cNvPr id="5" name="Espace réservé du pied de page 4"/>
          <p:cNvSpPr>
            <a:spLocks noGrp="1"/>
          </p:cNvSpPr>
          <p:nvPr>
            <p:ph type="ftr" sz="quarter" idx="11"/>
          </p:nvPr>
        </p:nvSpPr>
        <p:spPr>
          <a:xfrm>
            <a:off x="3124200" y="6416675"/>
            <a:ext cx="2895600" cy="365125"/>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lvl1pPr>
              <a:defRPr smtClean="0"/>
            </a:lvl1pPr>
          </a:lstStyle>
          <a:p>
            <a:pPr>
              <a:defRPr/>
            </a:pPr>
            <a:fld id="{4723178F-A0D5-4A85-A94B-5CEB82A8B6D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43A859A9-DD1B-48AC-AFA8-77901B74E0CA}" type="datetimeFigureOut">
              <a:rPr lang="fr-FR"/>
              <a:pPr>
                <a:defRPr/>
              </a:pPr>
              <a:t>02/02/2017</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26881D17-D75C-4D08-B166-6A9DBBE9CA3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13"/>
          <p:cNvSpPr>
            <a:spLocks noGrp="1"/>
          </p:cNvSpPr>
          <p:nvPr>
            <p:ph type="dt" sz="half" idx="10"/>
          </p:nvPr>
        </p:nvSpPr>
        <p:spPr/>
        <p:txBody>
          <a:bodyPr/>
          <a:lstStyle>
            <a:lvl1pPr>
              <a:defRPr/>
            </a:lvl1pPr>
          </a:lstStyle>
          <a:p>
            <a:pPr>
              <a:defRPr/>
            </a:pPr>
            <a:fld id="{855E5C67-70CA-406A-A4FC-3E2BB1B74C6E}" type="datetimeFigureOut">
              <a:rPr lang="fr-FR"/>
              <a:pPr>
                <a:defRPr/>
              </a:pPr>
              <a:t>02/02/2017</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A7E5BEC-670E-4291-BD7B-7F09B9F8CCD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7C274924-87F1-48A6-B784-0AF245DE3C65}" type="datetimeFigureOut">
              <a:rPr lang="fr-FR"/>
              <a:pPr>
                <a:defRPr/>
              </a:pPr>
              <a:t>02/02/2017</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CB92D47D-9E50-47B6-8BA4-9B001D2D222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52FF0BE4-0C3D-44B5-8C97-AEE76D70DDAD}" type="datetimeFigureOut">
              <a:rPr lang="fr-FR"/>
              <a:pPr>
                <a:defRPr/>
              </a:pPr>
              <a:t>02/02/2017</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32BF1E0C-CFD6-4FF4-B00B-E069F3755D9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F0A76EB3-DBD6-415C-8712-B4C304427A86}" type="datetimeFigureOut">
              <a:rPr lang="fr-FR"/>
              <a:pPr>
                <a:defRPr/>
              </a:pPr>
              <a:t>02/02/2017</a:t>
            </a:fld>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E96F8792-9535-459D-8724-3653F0139DF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9B3A1C3E-D4AE-4ADF-90E7-1633AFEFD0D8}" type="datetimeFigureOut">
              <a:rPr lang="fr-FR"/>
              <a:pPr>
                <a:defRPr/>
              </a:pPr>
              <a:t>02/02/2017</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423A1D6D-8C1E-429C-BFB0-FB0D61F186F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2A14DAD9-9C1A-4A92-AC69-1FEF2DC325AE}" type="datetimeFigureOut">
              <a:rPr lang="fr-FR"/>
              <a:pPr>
                <a:defRPr/>
              </a:pPr>
              <a:t>02/02/2017</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C21B2770-BAF7-4C6E-9777-03062D7FB1F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E8C53C21-0BE1-4338-B473-CF84A5C90A43}" type="datetimeFigureOut">
              <a:rPr lang="fr-FR"/>
              <a:pPr>
                <a:defRPr/>
              </a:pPr>
              <a:t>02/02/2017</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DE8E4347-63DD-4A09-9209-62B8C98AFBA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4339"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B6E80AF5-2D5F-4450-A0F3-192CB78A1BC9}" type="datetimeFigureOut">
              <a:rPr lang="fr-FR"/>
              <a:pPr>
                <a:defRPr/>
              </a:pPr>
              <a:t>02/02/2017</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616EC51-C74F-4977-B3EF-A249CEDCFB3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niseptv.onisep.fr/video/bac-techno-sti2d-presentation"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8hqJaFQ2FSg" TargetMode="External"/><Relationship Id="rId2" Type="http://schemas.openxmlformats.org/officeDocument/2006/relationships/hyperlink" Target="https://youtu.be/299vWJhjbIc" TargetMode="External"/><Relationship Id="rId1" Type="http://schemas.openxmlformats.org/officeDocument/2006/relationships/slideLayout" Target="../slideLayouts/slideLayout12.xml"/><Relationship Id="rId4" Type="http://schemas.openxmlformats.org/officeDocument/2006/relationships/hyperlink" Target="https://youtu.be/x1Kmeiyyyd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oniseptv.onisep.fr/video/bac-stl-l-approche-des-sciences-par-l-experimentation" TargetMode="External"/><Relationship Id="rId4" Type="http://schemas.openxmlformats.org/officeDocument/2006/relationships/hyperlink" Target="https://oniseptv.onisep.fr/video/s-orienter-vers-le-bac-stl-specialite-biotechnologi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oniseptv.onisep.fr/video/decouvrir-la-filiere-stmg"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oniseptv.onisep.fr/video/bac-techno-hotellerie"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onisep.fr/" TargetMode="External"/><Relationship Id="rId2" Type="http://schemas.openxmlformats.org/officeDocument/2006/relationships/hyperlink" Target="http://www.ac-versailles.fr/" TargetMode="External"/><Relationship Id="rId1" Type="http://schemas.openxmlformats.org/officeDocument/2006/relationships/slideLayout" Target="../slideLayouts/slideLayout2.xml"/><Relationship Id="rId4" Type="http://schemas.openxmlformats.org/officeDocument/2006/relationships/hyperlink" Target="http://www.lesmetier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395536" y="0"/>
            <a:ext cx="2543792" cy="1628800"/>
          </a:xfrm>
          <a:prstGeom prst="rect">
            <a:avLst/>
          </a:prstGeom>
          <a:solidFill>
            <a:schemeClr val="bg1">
              <a:lumMod val="65000"/>
            </a:schemeClr>
          </a:solidFill>
          <a:effectLst>
            <a:outerShdw blurRad="50800" dist="50800" dir="5400000" algn="ctr" rotWithShape="0">
              <a:schemeClr val="bg1"/>
            </a:outerShdw>
          </a:effectLst>
        </p:spPr>
      </p:pic>
      <p:sp>
        <p:nvSpPr>
          <p:cNvPr id="30722" name="Text Box 2"/>
          <p:cNvSpPr txBox="1">
            <a:spLocks noChangeArrowheads="1"/>
          </p:cNvSpPr>
          <p:nvPr/>
        </p:nvSpPr>
        <p:spPr bwMode="auto">
          <a:xfrm>
            <a:off x="323528" y="1700808"/>
            <a:ext cx="230425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37 bis rue Maurice </a:t>
            </a:r>
            <a:r>
              <a:rPr kumimoji="0" lang="fr-FR" sz="1100" b="0" i="0" u="none" strike="noStrike" cap="none" normalizeH="0" baseline="0" dirty="0" err="1" smtClean="0">
                <a:ln>
                  <a:noFill/>
                </a:ln>
                <a:solidFill>
                  <a:schemeClr val="tx1"/>
                </a:solidFill>
                <a:effectLst/>
                <a:latin typeface="Calibri" pitchFamily="34" charset="0"/>
                <a:cs typeface="Arial" pitchFamily="34" charset="0"/>
              </a:rPr>
              <a:t>Berteaux</a:t>
            </a:r>
            <a:endParaRPr kumimoji="0" lang="fr-FR" sz="11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95120 Ermont</a:t>
            </a:r>
          </a:p>
          <a:p>
            <a:pPr marL="0" marR="0" lvl="0" indent="0" algn="l"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tél : 01.34.15.71.60</a:t>
            </a:r>
          </a:p>
          <a:p>
            <a:pPr marL="0" marR="0" lvl="0" indent="0" algn="l"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fax : 01.34.15.29.04</a:t>
            </a:r>
          </a:p>
          <a:p>
            <a:pPr marL="0" marR="0" lvl="0" indent="0" algn="l" defTabSz="914400" rtl="0" eaLnBrk="1" fontAlgn="base" latinLnBrk="0" hangingPunct="1">
              <a:lnSpc>
                <a:spcPct val="100000"/>
              </a:lnSpc>
              <a:spcBef>
                <a:spcPct val="0"/>
              </a:spcBef>
              <a:spcAft>
                <a:spcPts val="0"/>
              </a:spcAft>
              <a:buClrTx/>
              <a:buSzTx/>
              <a:buFontTx/>
              <a:buNone/>
              <a:tabLst/>
            </a:pPr>
            <a:r>
              <a:rPr kumimoji="0" lang="en-GB" sz="1100" b="0" i="0" u="none" strike="noStrike" cap="none" normalizeH="0" baseline="0" dirty="0" err="1" smtClean="0">
                <a:ln>
                  <a:noFill/>
                </a:ln>
                <a:solidFill>
                  <a:schemeClr val="tx1"/>
                </a:solidFill>
                <a:effectLst/>
                <a:latin typeface="Calibri" pitchFamily="34" charset="0"/>
                <a:cs typeface="Arial" pitchFamily="34" charset="0"/>
              </a:rPr>
              <a:t>mel</a:t>
            </a:r>
            <a:r>
              <a:rPr kumimoji="0" lang="en-GB" sz="1100" b="0" i="0" u="none" strike="noStrike" cap="none" normalizeH="0" baseline="0" dirty="0" smtClean="0">
                <a:ln>
                  <a:noFill/>
                </a:ln>
                <a:solidFill>
                  <a:schemeClr val="tx1"/>
                </a:solidFill>
                <a:effectLst/>
                <a:latin typeface="Calibri" pitchFamily="34" charset="0"/>
                <a:cs typeface="Arial" pitchFamily="34" charset="0"/>
              </a:rPr>
              <a:t> : cio-ermont@ac-versailles.fr</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Texte 5"/>
          <p:cNvSpPr txBox="1"/>
          <p:nvPr/>
        </p:nvSpPr>
        <p:spPr>
          <a:xfrm>
            <a:off x="357188" y="2357438"/>
            <a:ext cx="8286750" cy="3692525"/>
          </a:xfrm>
          <a:prstGeom prst="rect">
            <a:avLst/>
          </a:prstGeom>
          <a:noFill/>
        </p:spPr>
        <p:txBody>
          <a:bodyPr>
            <a:spAutoFit/>
          </a:bodyPr>
          <a:lstStyle/>
          <a:p>
            <a:pPr algn="ctr">
              <a:defRPr/>
            </a:pPr>
            <a:endParaRPr lang="fr-FR" dirty="0">
              <a:solidFill>
                <a:schemeClr val="bg1">
                  <a:lumMod val="50000"/>
                </a:schemeClr>
              </a:solidFill>
              <a:effectLst>
                <a:outerShdw blurRad="38100" dist="38100" dir="2700000" algn="tl">
                  <a:srgbClr val="FFFFFF"/>
                </a:outerShdw>
              </a:effectLst>
            </a:endParaRPr>
          </a:p>
          <a:p>
            <a:pPr algn="ctr">
              <a:defRPr/>
            </a:pPr>
            <a:endParaRPr lang="fr-FR" dirty="0">
              <a:solidFill>
                <a:schemeClr val="bg1">
                  <a:lumMod val="50000"/>
                </a:schemeClr>
              </a:solidFill>
              <a:effectLst>
                <a:outerShdw blurRad="38100" dist="38100" dir="2700000" algn="tl">
                  <a:srgbClr val="FFFFFF"/>
                </a:outerShdw>
              </a:effectLst>
            </a:endParaRPr>
          </a:p>
          <a:p>
            <a:pPr algn="ctr">
              <a:defRPr/>
            </a:pPr>
            <a:r>
              <a:rPr lang="fr-FR" sz="5400" b="1" dirty="0">
                <a:solidFill>
                  <a:schemeClr val="accent6">
                    <a:lumMod val="75000"/>
                  </a:schemeClr>
                </a:solidFill>
                <a:effectLst>
                  <a:outerShdw blurRad="38100" dist="38100" dir="2700000" algn="tl">
                    <a:srgbClr val="FFFFFF"/>
                  </a:outerShdw>
                </a:effectLst>
                <a:latin typeface="Comic Sans MS" pitchFamily="66" charset="0"/>
              </a:rPr>
              <a:t>L ’orientation </a:t>
            </a:r>
          </a:p>
          <a:p>
            <a:pPr algn="ctr">
              <a:defRPr/>
            </a:pPr>
            <a:r>
              <a:rPr lang="fr-FR" sz="5400" b="1" dirty="0">
                <a:solidFill>
                  <a:schemeClr val="accent6">
                    <a:lumMod val="75000"/>
                  </a:schemeClr>
                </a:solidFill>
                <a:effectLst>
                  <a:outerShdw blurRad="38100" dist="38100" dir="2700000" algn="tl">
                    <a:srgbClr val="FFFFFF"/>
                  </a:outerShdw>
                </a:effectLst>
                <a:latin typeface="Comic Sans MS" pitchFamily="66" charset="0"/>
              </a:rPr>
              <a:t>après la 2</a:t>
            </a:r>
            <a:r>
              <a:rPr lang="fr-FR" sz="5400" b="1" baseline="30000" dirty="0">
                <a:solidFill>
                  <a:schemeClr val="accent6">
                    <a:lumMod val="75000"/>
                  </a:schemeClr>
                </a:solidFill>
                <a:effectLst>
                  <a:outerShdw blurRad="38100" dist="38100" dir="2700000" algn="tl">
                    <a:srgbClr val="FFFFFF"/>
                  </a:outerShdw>
                </a:effectLst>
                <a:latin typeface="Comic Sans MS" pitchFamily="66" charset="0"/>
              </a:rPr>
              <a:t>nde</a:t>
            </a:r>
            <a:r>
              <a:rPr lang="fr-FR" sz="5400" b="1" dirty="0">
                <a:solidFill>
                  <a:schemeClr val="accent6">
                    <a:lumMod val="75000"/>
                  </a:schemeClr>
                </a:solidFill>
                <a:effectLst>
                  <a:outerShdw blurRad="38100" dist="38100" dir="2700000" algn="tl">
                    <a:srgbClr val="FFFFFF"/>
                  </a:outerShdw>
                </a:effectLst>
                <a:latin typeface="Comic Sans MS" pitchFamily="66" charset="0"/>
              </a:rPr>
              <a:t> Générale </a:t>
            </a:r>
          </a:p>
          <a:p>
            <a:pPr algn="ctr">
              <a:defRPr/>
            </a:pPr>
            <a:r>
              <a:rPr lang="fr-FR" sz="5400" b="1" dirty="0">
                <a:solidFill>
                  <a:schemeClr val="accent6">
                    <a:lumMod val="75000"/>
                  </a:schemeClr>
                </a:solidFill>
                <a:effectLst>
                  <a:outerShdw blurRad="38100" dist="38100" dir="2700000" algn="tl">
                    <a:srgbClr val="FFFFFF"/>
                  </a:outerShdw>
                </a:effectLst>
                <a:latin typeface="Comic Sans MS" pitchFamily="66" charset="0"/>
              </a:rPr>
              <a:t>et Technologique</a:t>
            </a:r>
          </a:p>
          <a:p>
            <a:pPr algn="ctr">
              <a:defRPr/>
            </a:pPr>
            <a:endParaRPr lang="fr-FR" dirty="0">
              <a:solidFill>
                <a:schemeClr val="bg1">
                  <a:lumMod val="50000"/>
                </a:schemeClr>
              </a:solidFill>
              <a:effectLst>
                <a:outerShdw blurRad="38100" dist="38100" dir="2700000" algn="tl">
                  <a:srgbClr val="FFFFFF"/>
                </a:outerShdw>
              </a:effectLst>
            </a:endParaRPr>
          </a:p>
          <a:p>
            <a:pPr algn="ctr">
              <a:defRPr/>
            </a:pPr>
            <a:endParaRPr lang="fr-FR" dirty="0">
              <a:solidFill>
                <a:schemeClr val="bg1">
                  <a:lumMod val="50000"/>
                </a:schemeClr>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934091431"/>
              </p:ext>
            </p:extLst>
          </p:nvPr>
        </p:nvGraphicFramePr>
        <p:xfrm>
          <a:off x="24780" y="345699"/>
          <a:ext cx="6984776" cy="6512301"/>
        </p:xfrm>
        <a:graphic>
          <a:graphicData uri="http://schemas.openxmlformats.org/drawingml/2006/table">
            <a:tbl>
              <a:tblPr firstRow="1" bandRow="1">
                <a:tableStyleId>{5C22544A-7EE6-4342-B048-85BDC9FD1C3A}</a:tableStyleId>
              </a:tblPr>
              <a:tblGrid>
                <a:gridCol w="3382102"/>
                <a:gridCol w="955812"/>
                <a:gridCol w="1186945"/>
                <a:gridCol w="1459917"/>
              </a:tblGrid>
              <a:tr h="636892">
                <a:tc>
                  <a:txBody>
                    <a:bodyPr/>
                    <a:lstStyle/>
                    <a:p>
                      <a:r>
                        <a:rPr lang="fr-FR" dirty="0" smtClean="0"/>
                        <a:t>Enseignements obligatoires</a:t>
                      </a:r>
                      <a:endParaRPr lang="fr-FR" dirty="0"/>
                    </a:p>
                  </a:txBody>
                  <a:tcPr/>
                </a:tc>
                <a:tc>
                  <a:txBody>
                    <a:bodyPr/>
                    <a:lstStyle/>
                    <a:p>
                      <a:r>
                        <a:rPr lang="fr-FR" dirty="0" smtClean="0"/>
                        <a:t>Heures en 1ère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Heures</a:t>
                      </a:r>
                      <a:r>
                        <a:rPr lang="fr-FR" baseline="0" dirty="0" smtClean="0"/>
                        <a:t> en Tale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coefficients</a:t>
                      </a:r>
                    </a:p>
                    <a:p>
                      <a:endParaRPr lang="fr-FR" dirty="0"/>
                    </a:p>
                  </a:txBody>
                  <a:tcPr/>
                </a:tc>
              </a:tr>
              <a:tr h="359450">
                <a:tc gridSpan="4">
                  <a:txBody>
                    <a:bodyPr/>
                    <a:lstStyle/>
                    <a:p>
                      <a:r>
                        <a:rPr lang="fr-FR" dirty="0" smtClean="0">
                          <a:solidFill>
                            <a:srgbClr val="A65528"/>
                          </a:solidFill>
                        </a:rPr>
                        <a:t>Enseignements</a:t>
                      </a:r>
                      <a:r>
                        <a:rPr lang="fr-FR" baseline="0" dirty="0" smtClean="0">
                          <a:solidFill>
                            <a:srgbClr val="A65528"/>
                          </a:solidFill>
                        </a:rPr>
                        <a:t> communs aux séries S, L, ES</a:t>
                      </a:r>
                      <a:endParaRPr lang="fr-FR" dirty="0">
                        <a:solidFill>
                          <a:srgbClr val="A65528"/>
                        </a:solidFill>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76832">
                <a:tc>
                  <a:txBody>
                    <a:bodyPr/>
                    <a:lstStyle/>
                    <a:p>
                      <a:r>
                        <a:rPr lang="fr-FR" dirty="0" smtClean="0"/>
                        <a:t>Français </a:t>
                      </a:r>
                      <a:endParaRPr lang="fr-FR" dirty="0"/>
                    </a:p>
                  </a:txBody>
                  <a:tcPr/>
                </a:tc>
                <a:tc>
                  <a:txBody>
                    <a:bodyPr/>
                    <a:lstStyle/>
                    <a:p>
                      <a:pPr algn="ctr"/>
                      <a:r>
                        <a:rPr lang="fr-FR" dirty="0" smtClean="0"/>
                        <a:t>4h00</a:t>
                      </a:r>
                      <a:endParaRPr lang="fr-FR" dirty="0"/>
                    </a:p>
                  </a:txBody>
                  <a:tcPr/>
                </a:tc>
                <a:tc>
                  <a:txBody>
                    <a:bodyPr/>
                    <a:lstStyle/>
                    <a:p>
                      <a:pPr algn="ctr"/>
                      <a:r>
                        <a:rPr lang="fr-FR" dirty="0" smtClean="0"/>
                        <a:t>-</a:t>
                      </a:r>
                      <a:endParaRPr lang="fr-FR" dirty="0"/>
                    </a:p>
                  </a:txBody>
                  <a:tcPr/>
                </a:tc>
                <a:tc>
                  <a:txBody>
                    <a:bodyPr/>
                    <a:lstStyle/>
                    <a:p>
                      <a:pPr algn="ctr"/>
                      <a:r>
                        <a:rPr lang="fr-FR" dirty="0" smtClean="0"/>
                        <a:t>5</a:t>
                      </a:r>
                      <a:endParaRPr lang="fr-FR" dirty="0"/>
                    </a:p>
                  </a:txBody>
                  <a:tcPr/>
                </a:tc>
              </a:tr>
              <a:tr h="476832">
                <a:tc>
                  <a:txBody>
                    <a:bodyPr/>
                    <a:lstStyle/>
                    <a:p>
                      <a:r>
                        <a:rPr lang="fr-FR" dirty="0" smtClean="0"/>
                        <a:t>Langues</a:t>
                      </a:r>
                      <a:endParaRPr lang="fr-FR" dirty="0"/>
                    </a:p>
                  </a:txBody>
                  <a:tcPr/>
                </a:tc>
                <a:tc>
                  <a:txBody>
                    <a:bodyPr/>
                    <a:lstStyle/>
                    <a:p>
                      <a:pPr algn="ctr"/>
                      <a:r>
                        <a:rPr lang="fr-FR" dirty="0" smtClean="0"/>
                        <a:t>4h30</a:t>
                      </a:r>
                      <a:endParaRPr lang="fr-FR" dirty="0"/>
                    </a:p>
                  </a:txBody>
                  <a:tcPr/>
                </a:tc>
                <a:tc>
                  <a:txBody>
                    <a:bodyPr/>
                    <a:lstStyle/>
                    <a:p>
                      <a:pPr algn="ctr"/>
                      <a:r>
                        <a:rPr lang="fr-FR" dirty="0" smtClean="0"/>
                        <a:t>4h00</a:t>
                      </a:r>
                      <a:endParaRPr lang="fr-FR" dirty="0"/>
                    </a:p>
                  </a:txBody>
                  <a:tcPr/>
                </a:tc>
                <a:tc>
                  <a:txBody>
                    <a:bodyPr/>
                    <a:lstStyle/>
                    <a:p>
                      <a:pPr algn="ctr"/>
                      <a:r>
                        <a:rPr lang="fr-FR" dirty="0" smtClean="0"/>
                        <a:t>8</a:t>
                      </a:r>
                      <a:endParaRPr lang="fr-FR" dirty="0"/>
                    </a:p>
                  </a:txBody>
                  <a:tcPr/>
                </a:tc>
              </a:tr>
              <a:tr h="476832">
                <a:tc>
                  <a:txBody>
                    <a:bodyPr/>
                    <a:lstStyle/>
                    <a:p>
                      <a:r>
                        <a:rPr lang="fr-FR" dirty="0" smtClean="0"/>
                        <a:t>EPS</a:t>
                      </a:r>
                      <a:endParaRPr lang="fr-FR" dirty="0"/>
                    </a:p>
                  </a:txBody>
                  <a:tcPr/>
                </a:tc>
                <a:tc>
                  <a:txBody>
                    <a:bodyPr/>
                    <a:lstStyle/>
                    <a:p>
                      <a:pPr algn="ctr"/>
                      <a:r>
                        <a:rPr lang="fr-FR" dirty="0" smtClean="0"/>
                        <a:t>2h00</a:t>
                      </a:r>
                      <a:endParaRPr lang="fr-FR" dirty="0"/>
                    </a:p>
                  </a:txBody>
                  <a:tcPr/>
                </a:tc>
                <a:tc>
                  <a:txBody>
                    <a:bodyPr/>
                    <a:lstStyle/>
                    <a:p>
                      <a:pPr algn="ctr"/>
                      <a:r>
                        <a:rPr lang="fr-FR" dirty="0" smtClean="0"/>
                        <a:t>2h00</a:t>
                      </a:r>
                      <a:endParaRPr lang="fr-FR" dirty="0"/>
                    </a:p>
                  </a:txBody>
                  <a:tcPr/>
                </a:tc>
                <a:tc>
                  <a:txBody>
                    <a:bodyPr/>
                    <a:lstStyle/>
                    <a:p>
                      <a:pPr algn="ctr"/>
                      <a:r>
                        <a:rPr lang="fr-FR" dirty="0" smtClean="0"/>
                        <a:t>2</a:t>
                      </a:r>
                      <a:endParaRPr lang="fr-FR" dirty="0"/>
                    </a:p>
                  </a:txBody>
                  <a:tcPr/>
                </a:tc>
              </a:tr>
              <a:tr h="476832">
                <a:tc>
                  <a:txBody>
                    <a:bodyPr/>
                    <a:lstStyle/>
                    <a:p>
                      <a:r>
                        <a:rPr lang="fr-FR" dirty="0" smtClean="0"/>
                        <a:t>Enseignement moral et civique</a:t>
                      </a:r>
                      <a:endParaRPr lang="fr-FR" dirty="0"/>
                    </a:p>
                  </a:txBody>
                  <a:tcPr/>
                </a:tc>
                <a:tc>
                  <a:txBody>
                    <a:bodyPr/>
                    <a:lstStyle/>
                    <a:p>
                      <a:pPr algn="ctr"/>
                      <a:r>
                        <a:rPr lang="fr-FR" dirty="0" smtClean="0"/>
                        <a:t>0h30</a:t>
                      </a:r>
                      <a:endParaRPr lang="fr-FR" dirty="0"/>
                    </a:p>
                  </a:txBody>
                  <a:tcPr/>
                </a:tc>
                <a:tc>
                  <a:txBody>
                    <a:bodyPr/>
                    <a:lstStyle/>
                    <a:p>
                      <a:pPr algn="ctr"/>
                      <a:r>
                        <a:rPr lang="fr-FR" dirty="0" smtClean="0"/>
                        <a:t>0h30</a:t>
                      </a:r>
                      <a:endParaRPr lang="fr-FR" dirty="0"/>
                    </a:p>
                  </a:txBody>
                  <a:tcPr/>
                </a:tc>
                <a:tc>
                  <a:txBody>
                    <a:bodyPr/>
                    <a:lstStyle/>
                    <a:p>
                      <a:endParaRPr lang="fr-FR"/>
                    </a:p>
                  </a:txBody>
                  <a:tcPr/>
                </a:tc>
              </a:tr>
              <a:tr h="411645">
                <a:tc gridSpan="4">
                  <a:txBody>
                    <a:bodyPr/>
                    <a:lstStyle/>
                    <a:p>
                      <a:pPr algn="l"/>
                      <a:r>
                        <a:rPr lang="fr-FR" dirty="0" smtClean="0">
                          <a:solidFill>
                            <a:srgbClr val="A65528"/>
                          </a:solidFill>
                        </a:rPr>
                        <a:t>Enseignements</a:t>
                      </a:r>
                      <a:r>
                        <a:rPr lang="fr-FR" baseline="0" dirty="0" smtClean="0">
                          <a:solidFill>
                            <a:srgbClr val="A65528"/>
                          </a:solidFill>
                        </a:rPr>
                        <a:t> spécifiques</a:t>
                      </a:r>
                      <a:endParaRPr lang="fr-FR" dirty="0">
                        <a:solidFill>
                          <a:srgbClr val="A65528"/>
                        </a:solidFill>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76832">
                <a:tc>
                  <a:txBody>
                    <a:bodyPr/>
                    <a:lstStyle/>
                    <a:p>
                      <a:r>
                        <a:rPr lang="fr-FR" dirty="0" smtClean="0"/>
                        <a:t>Littérature</a:t>
                      </a:r>
                      <a:endParaRPr lang="fr-FR" dirty="0"/>
                    </a:p>
                  </a:txBody>
                  <a:tcPr/>
                </a:tc>
                <a:tc>
                  <a:txBody>
                    <a:bodyPr/>
                    <a:lstStyle/>
                    <a:p>
                      <a:pPr algn="ctr"/>
                      <a:r>
                        <a:rPr lang="fr-FR" dirty="0" smtClean="0"/>
                        <a:t>2h00</a:t>
                      </a:r>
                      <a:endParaRPr lang="fr-FR" dirty="0"/>
                    </a:p>
                  </a:txBody>
                  <a:tcPr/>
                </a:tc>
                <a:tc>
                  <a:txBody>
                    <a:bodyPr/>
                    <a:lstStyle/>
                    <a:p>
                      <a:pPr algn="ctr"/>
                      <a:r>
                        <a:rPr lang="fr-FR" dirty="0" smtClean="0"/>
                        <a:t>2h00</a:t>
                      </a:r>
                      <a:endParaRPr lang="fr-FR" dirty="0"/>
                    </a:p>
                  </a:txBody>
                  <a:tcPr/>
                </a:tc>
                <a:tc>
                  <a:txBody>
                    <a:bodyPr/>
                    <a:lstStyle/>
                    <a:p>
                      <a:pPr algn="ctr"/>
                      <a:r>
                        <a:rPr lang="fr-FR" dirty="0" smtClean="0"/>
                        <a:t>4</a:t>
                      </a:r>
                      <a:endParaRPr lang="fr-FR" dirty="0"/>
                    </a:p>
                  </a:txBody>
                  <a:tcPr/>
                </a:tc>
              </a:tr>
              <a:tr h="629037">
                <a:tc>
                  <a:txBody>
                    <a:bodyPr/>
                    <a:lstStyle/>
                    <a:p>
                      <a:r>
                        <a:rPr lang="fr-FR" dirty="0" smtClean="0"/>
                        <a:t>Littérature étrangère en langue étrangère</a:t>
                      </a:r>
                      <a:endParaRPr lang="fr-FR" dirty="0"/>
                    </a:p>
                  </a:txBody>
                  <a:tcPr/>
                </a:tc>
                <a:tc>
                  <a:txBody>
                    <a:bodyPr/>
                    <a:lstStyle/>
                    <a:p>
                      <a:pPr algn="ctr"/>
                      <a:r>
                        <a:rPr lang="fr-FR" dirty="0" smtClean="0"/>
                        <a:t>2h00</a:t>
                      </a:r>
                      <a:endParaRPr lang="fr-FR" dirty="0"/>
                    </a:p>
                  </a:txBody>
                  <a:tcPr/>
                </a:tc>
                <a:tc>
                  <a:txBody>
                    <a:bodyPr/>
                    <a:lstStyle/>
                    <a:p>
                      <a:pPr algn="ctr"/>
                      <a:r>
                        <a:rPr lang="fr-FR" dirty="0" smtClean="0"/>
                        <a:t>1h30</a:t>
                      </a:r>
                      <a:endParaRPr lang="fr-FR" dirty="0"/>
                    </a:p>
                  </a:txBody>
                  <a:tcPr/>
                </a:tc>
                <a:tc>
                  <a:txBody>
                    <a:bodyPr/>
                    <a:lstStyle/>
                    <a:p>
                      <a:pPr algn="ctr"/>
                      <a:r>
                        <a:rPr lang="fr-FR" dirty="0" smtClean="0"/>
                        <a:t>1</a:t>
                      </a:r>
                      <a:endParaRPr lang="fr-FR" dirty="0"/>
                    </a:p>
                  </a:txBody>
                  <a:tcPr/>
                </a:tc>
              </a:tr>
              <a:tr h="476832">
                <a:tc>
                  <a:txBody>
                    <a:bodyPr/>
                    <a:lstStyle/>
                    <a:p>
                      <a:r>
                        <a:rPr lang="fr-FR" dirty="0" smtClean="0"/>
                        <a:t>Histoire-Géographie</a:t>
                      </a:r>
                      <a:endParaRPr lang="fr-FR" dirty="0"/>
                    </a:p>
                  </a:txBody>
                  <a:tcPr/>
                </a:tc>
                <a:tc>
                  <a:txBody>
                    <a:bodyPr/>
                    <a:lstStyle/>
                    <a:p>
                      <a:pPr algn="ctr"/>
                      <a:r>
                        <a:rPr lang="fr-FR" dirty="0" smtClean="0"/>
                        <a:t>4h00</a:t>
                      </a:r>
                      <a:endParaRPr lang="fr-FR" dirty="0"/>
                    </a:p>
                  </a:txBody>
                  <a:tcPr/>
                </a:tc>
                <a:tc>
                  <a:txBody>
                    <a:bodyPr/>
                    <a:lstStyle/>
                    <a:p>
                      <a:pPr algn="ctr"/>
                      <a:r>
                        <a:rPr lang="fr-FR" dirty="0" smtClean="0"/>
                        <a:t>4h00</a:t>
                      </a:r>
                      <a:endParaRPr lang="fr-FR" dirty="0"/>
                    </a:p>
                  </a:txBody>
                  <a:tcPr/>
                </a:tc>
                <a:tc>
                  <a:txBody>
                    <a:bodyPr/>
                    <a:lstStyle/>
                    <a:p>
                      <a:pPr algn="ctr"/>
                      <a:r>
                        <a:rPr lang="fr-FR" dirty="0" smtClean="0"/>
                        <a:t>4</a:t>
                      </a:r>
                      <a:endParaRPr lang="fr-FR" dirty="0"/>
                    </a:p>
                  </a:txBody>
                  <a:tcPr/>
                </a:tc>
              </a:tr>
              <a:tr h="476832">
                <a:tc>
                  <a:txBody>
                    <a:bodyPr/>
                    <a:lstStyle/>
                    <a:p>
                      <a:r>
                        <a:rPr lang="fr-FR" dirty="0" smtClean="0"/>
                        <a:t>Sciences</a:t>
                      </a:r>
                      <a:endParaRPr lang="fr-FR" dirty="0"/>
                    </a:p>
                  </a:txBody>
                  <a:tcPr/>
                </a:tc>
                <a:tc>
                  <a:txBody>
                    <a:bodyPr/>
                    <a:lstStyle/>
                    <a:p>
                      <a:pPr algn="ctr"/>
                      <a:r>
                        <a:rPr lang="fr-FR" dirty="0" smtClean="0"/>
                        <a:t>1h30</a:t>
                      </a:r>
                      <a:endParaRPr lang="fr-FR" dirty="0"/>
                    </a:p>
                  </a:txBody>
                  <a:tcPr/>
                </a:tc>
                <a:tc>
                  <a:txBody>
                    <a:bodyPr/>
                    <a:lstStyle/>
                    <a:p>
                      <a:pPr algn="ctr"/>
                      <a:r>
                        <a:rPr lang="fr-FR" dirty="0" smtClean="0"/>
                        <a:t>-</a:t>
                      </a:r>
                      <a:endParaRPr lang="fr-FR" dirty="0"/>
                    </a:p>
                  </a:txBody>
                  <a:tcPr/>
                </a:tc>
                <a:tc>
                  <a:txBody>
                    <a:bodyPr/>
                    <a:lstStyle/>
                    <a:p>
                      <a:pPr algn="ctr"/>
                      <a:r>
                        <a:rPr lang="fr-FR" dirty="0" smtClean="0"/>
                        <a:t>2</a:t>
                      </a:r>
                      <a:endParaRPr lang="fr-FR" dirty="0"/>
                    </a:p>
                  </a:txBody>
                  <a:tcPr/>
                </a:tc>
              </a:tr>
              <a:tr h="476832">
                <a:tc>
                  <a:txBody>
                    <a:bodyPr/>
                    <a:lstStyle/>
                    <a:p>
                      <a:r>
                        <a:rPr lang="fr-FR" dirty="0" smtClean="0"/>
                        <a:t>Philosophie</a:t>
                      </a:r>
                      <a:endParaRPr lang="fr-FR" dirty="0"/>
                    </a:p>
                  </a:txBody>
                  <a:tcPr/>
                </a:tc>
                <a:tc>
                  <a:txBody>
                    <a:bodyPr/>
                    <a:lstStyle/>
                    <a:p>
                      <a:pPr algn="ctr"/>
                      <a:r>
                        <a:rPr lang="fr-FR" dirty="0" smtClean="0"/>
                        <a:t>-</a:t>
                      </a:r>
                      <a:endParaRPr lang="fr-FR" dirty="0"/>
                    </a:p>
                  </a:txBody>
                  <a:tcPr/>
                </a:tc>
                <a:tc>
                  <a:txBody>
                    <a:bodyPr/>
                    <a:lstStyle/>
                    <a:p>
                      <a:pPr algn="ctr"/>
                      <a:r>
                        <a:rPr lang="fr-FR" dirty="0" smtClean="0"/>
                        <a:t>8h00</a:t>
                      </a:r>
                      <a:endParaRPr lang="fr-FR" dirty="0"/>
                    </a:p>
                  </a:txBody>
                  <a:tcPr/>
                </a:tc>
                <a:tc>
                  <a:txBody>
                    <a:bodyPr/>
                    <a:lstStyle/>
                    <a:p>
                      <a:pPr algn="ctr"/>
                      <a:r>
                        <a:rPr lang="fr-FR" dirty="0" smtClean="0"/>
                        <a:t>7</a:t>
                      </a:r>
                      <a:endParaRPr lang="fr-FR" dirty="0"/>
                    </a:p>
                  </a:txBody>
                  <a:tcPr/>
                </a:tc>
              </a:tr>
              <a:tr h="629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Enseignements de spécialité</a:t>
                      </a:r>
                      <a:r>
                        <a:rPr lang="fr-FR" baseline="0" dirty="0" smtClean="0"/>
                        <a:t> au choix</a:t>
                      </a:r>
                      <a:endParaRPr lang="fr-FR" dirty="0" smtClean="0"/>
                    </a:p>
                  </a:txBody>
                  <a:tcPr/>
                </a:tc>
                <a:tc>
                  <a:txBody>
                    <a:bodyPr/>
                    <a:lstStyle/>
                    <a:p>
                      <a:endParaRPr lang="fr-FR"/>
                    </a:p>
                  </a:txBody>
                  <a:tcPr/>
                </a:tc>
                <a:tc>
                  <a:txBody>
                    <a:bodyPr/>
                    <a:lstStyle/>
                    <a:p>
                      <a:endParaRPr lang="fr-FR"/>
                    </a:p>
                  </a:txBody>
                  <a:tcPr/>
                </a:tc>
                <a:tc>
                  <a:txBody>
                    <a:bodyPr/>
                    <a:lstStyle/>
                    <a:p>
                      <a:pPr algn="ctr"/>
                      <a:r>
                        <a:rPr lang="fr-FR" dirty="0" smtClean="0"/>
                        <a:t>4 ou 6</a:t>
                      </a:r>
                      <a:endParaRPr lang="fr-FR" dirty="0"/>
                    </a:p>
                  </a:txBody>
                  <a:tcPr/>
                </a:tc>
              </a:tr>
            </a:tbl>
          </a:graphicData>
        </a:graphic>
      </p:graphicFrame>
      <p:sp>
        <p:nvSpPr>
          <p:cNvPr id="2" name="Rectangle à coins arrondis 1"/>
          <p:cNvSpPr/>
          <p:nvPr/>
        </p:nvSpPr>
        <p:spPr>
          <a:xfrm>
            <a:off x="6511156" y="2377976"/>
            <a:ext cx="2664296" cy="3418656"/>
          </a:xfrm>
          <a:prstGeom prst="wedgeRoundRectCallout">
            <a:avLst>
              <a:gd name="adj1" fmla="val -45537"/>
              <a:gd name="adj2" fmla="val 685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dirty="0" smtClean="0">
                <a:solidFill>
                  <a:schemeClr val="tx1"/>
                </a:solidFill>
              </a:rPr>
              <a:t>Art (5h)</a:t>
            </a:r>
          </a:p>
          <a:p>
            <a:pPr marL="285750" indent="-285750">
              <a:buFont typeface="Wingdings" panose="05000000000000000000" pitchFamily="2" charset="2"/>
              <a:buChar char="ü"/>
            </a:pPr>
            <a:r>
              <a:rPr lang="fr-FR" dirty="0" smtClean="0">
                <a:solidFill>
                  <a:schemeClr val="tx1"/>
                </a:solidFill>
              </a:rPr>
              <a:t>Art du cirque (8h)</a:t>
            </a:r>
          </a:p>
          <a:p>
            <a:pPr marL="285750" indent="-285750">
              <a:buFont typeface="Wingdings" panose="05000000000000000000" pitchFamily="2" charset="2"/>
              <a:buChar char="ü"/>
            </a:pPr>
            <a:r>
              <a:rPr lang="fr-FR" dirty="0" smtClean="0">
                <a:solidFill>
                  <a:schemeClr val="tx1"/>
                </a:solidFill>
              </a:rPr>
              <a:t>Latin ou Grec (3h)</a:t>
            </a:r>
          </a:p>
          <a:p>
            <a:pPr marL="285750" indent="-285750">
              <a:buFont typeface="Wingdings" panose="05000000000000000000" pitchFamily="2" charset="2"/>
              <a:buChar char="ü"/>
            </a:pPr>
            <a:r>
              <a:rPr lang="fr-FR" dirty="0" smtClean="0">
                <a:solidFill>
                  <a:schemeClr val="tx1"/>
                </a:solidFill>
              </a:rPr>
              <a:t>LV3 (3h)</a:t>
            </a:r>
          </a:p>
          <a:p>
            <a:pPr marL="285750" indent="-285750">
              <a:buFont typeface="Wingdings" panose="05000000000000000000" pitchFamily="2" charset="2"/>
              <a:buChar char="ü"/>
            </a:pPr>
            <a:r>
              <a:rPr lang="fr-FR" dirty="0" smtClean="0">
                <a:solidFill>
                  <a:schemeClr val="tx1"/>
                </a:solidFill>
              </a:rPr>
              <a:t>LV1 ou LV2 approfondie (3h)</a:t>
            </a:r>
          </a:p>
          <a:p>
            <a:pPr marL="285750" indent="-285750">
              <a:buFont typeface="Wingdings" panose="05000000000000000000" pitchFamily="2" charset="2"/>
              <a:buChar char="ü"/>
            </a:pPr>
            <a:r>
              <a:rPr lang="fr-FR" dirty="0" smtClean="0">
                <a:solidFill>
                  <a:schemeClr val="tx1"/>
                </a:solidFill>
              </a:rPr>
              <a:t>Mathématiques (4h)</a:t>
            </a:r>
          </a:p>
          <a:p>
            <a:pPr marL="285750" indent="-285750">
              <a:buFont typeface="Wingdings" panose="05000000000000000000" pitchFamily="2" charset="2"/>
              <a:buChar char="ü"/>
            </a:pPr>
            <a:r>
              <a:rPr lang="fr-FR" dirty="0" smtClean="0">
                <a:solidFill>
                  <a:schemeClr val="tx1"/>
                </a:solidFill>
              </a:rPr>
              <a:t>Droit et enjeux du monde contemporain (3h)</a:t>
            </a:r>
            <a:endParaRPr lang="fr-FR" dirty="0">
              <a:solidFill>
                <a:schemeClr val="tx1"/>
              </a:solidFill>
            </a:endParaRPr>
          </a:p>
        </p:txBody>
      </p:sp>
      <p:sp>
        <p:nvSpPr>
          <p:cNvPr id="3" name="Parchemin horizontal 2"/>
          <p:cNvSpPr/>
          <p:nvPr/>
        </p:nvSpPr>
        <p:spPr>
          <a:xfrm>
            <a:off x="7524328" y="764704"/>
            <a:ext cx="1368152" cy="12961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t>L</a:t>
            </a:r>
            <a:endParaRPr lang="fr-FR" sz="6000" dirty="0"/>
          </a:p>
        </p:txBody>
      </p:sp>
    </p:spTree>
    <p:extLst>
      <p:ext uri="{BB962C8B-B14F-4D97-AF65-F5344CB8AC3E}">
        <p14:creationId xmlns:p14="http://schemas.microsoft.com/office/powerpoint/2010/main" xmlns="" val="312166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economie1.jpg"/>
          <p:cNvPicPr>
            <a:picLocks noChangeAspect="1"/>
          </p:cNvPicPr>
          <p:nvPr/>
        </p:nvPicPr>
        <p:blipFill>
          <a:blip r:embed="rId2" cstate="print"/>
          <a:stretch>
            <a:fillRect/>
          </a:stretch>
        </p:blipFill>
        <p:spPr>
          <a:xfrm>
            <a:off x="7239667" y="4941168"/>
            <a:ext cx="1872208" cy="1872208"/>
          </a:xfrm>
          <a:prstGeom prst="rect">
            <a:avLst/>
          </a:prstGeom>
        </p:spPr>
      </p:pic>
      <p:sp>
        <p:nvSpPr>
          <p:cNvPr id="39938" name="Rectangle 2"/>
          <p:cNvSpPr>
            <a:spLocks noGrp="1"/>
          </p:cNvSpPr>
          <p:nvPr>
            <p:ph type="title"/>
          </p:nvPr>
        </p:nvSpPr>
        <p:spPr bwMode="auto">
          <a:xfrm>
            <a:off x="179388" y="188913"/>
            <a:ext cx="2520950" cy="6480175"/>
          </a:xfrm>
          <a:noFill/>
        </p:spPr>
        <p:txBody>
          <a:bodyPr wrap="square" lIns="91440" tIns="45720" rIns="91440" bIns="45720" numCol="1" anchorCtr="0" compatLnSpc="1">
            <a:prstTxWarp prst="textNoShape">
              <a:avLst/>
            </a:prstTxWarp>
            <a:normAutofit fontScale="90000"/>
          </a:bodyPr>
          <a:lstStyle/>
          <a:p>
            <a:r>
              <a:rPr lang="fr-FR" sz="3600" dirty="0" smtClean="0">
                <a:ln>
                  <a:noFill/>
                </a:ln>
                <a:solidFill>
                  <a:srgbClr val="00B050"/>
                </a:solidFill>
                <a:effectLst/>
                <a:latin typeface="Cooper Black" pitchFamily="18" charset="0"/>
              </a:rPr>
              <a:t>BAC</a:t>
            </a:r>
            <a:r>
              <a:rPr lang="fr-FR" sz="3700" dirty="0" smtClean="0">
                <a:ln>
                  <a:noFill/>
                </a:ln>
                <a:solidFill>
                  <a:srgbClr val="00B050"/>
                </a:solidFill>
                <a:effectLst/>
              </a:rPr>
              <a:t/>
            </a:r>
            <a:br>
              <a:rPr lang="fr-FR" sz="3700" dirty="0" smtClean="0">
                <a:ln>
                  <a:noFill/>
                </a:ln>
                <a:solidFill>
                  <a:srgbClr val="00B050"/>
                </a:solidFill>
                <a:effectLst/>
              </a:rPr>
            </a:br>
            <a:r>
              <a:rPr lang="fr-FR" sz="3200" dirty="0" smtClean="0">
                <a:ln>
                  <a:noFill/>
                </a:ln>
                <a:solidFill>
                  <a:srgbClr val="00B050"/>
                </a:solidFill>
                <a:effectLst/>
                <a:latin typeface="Cambria" pitchFamily="18" charset="0"/>
              </a:rPr>
              <a:t>GENERAL</a:t>
            </a:r>
            <a:br>
              <a:rPr lang="fr-FR" sz="3200" dirty="0" smtClean="0">
                <a:ln>
                  <a:noFill/>
                </a:ln>
                <a:solidFill>
                  <a:srgbClr val="00B050"/>
                </a:solidFill>
                <a:effectLst/>
                <a:latin typeface="Cambria" pitchFamily="18" charset="0"/>
              </a:rPr>
            </a:br>
            <a:r>
              <a:rPr lang="fr-FR" sz="3700" dirty="0" smtClean="0">
                <a:ln>
                  <a:noFill/>
                </a:ln>
                <a:solidFill>
                  <a:srgbClr val="00B050"/>
                </a:solidFill>
                <a:effectLst/>
              </a:rPr>
              <a:t/>
            </a:r>
            <a:br>
              <a:rPr lang="fr-FR" sz="3700" dirty="0" smtClean="0">
                <a:ln>
                  <a:noFill/>
                </a:ln>
                <a:solidFill>
                  <a:srgbClr val="00B050"/>
                </a:solidFill>
                <a:effectLst/>
              </a:rPr>
            </a:br>
            <a:r>
              <a:rPr lang="fr-FR" sz="9600" dirty="0" smtClean="0">
                <a:ln>
                  <a:noFill/>
                </a:ln>
                <a:solidFill>
                  <a:srgbClr val="00B050"/>
                </a:solidFill>
                <a:effectLst/>
                <a:latin typeface="Cooper Black" pitchFamily="18" charset="0"/>
              </a:rPr>
              <a:t>ES</a:t>
            </a:r>
            <a:r>
              <a:rPr lang="fr-FR" sz="8800" dirty="0" smtClean="0">
                <a:ln>
                  <a:noFill/>
                </a:ln>
                <a:solidFill>
                  <a:srgbClr val="00B050"/>
                </a:solidFill>
                <a:effectLst/>
                <a:latin typeface="Cooper Black" pitchFamily="18" charset="0"/>
              </a:rPr>
              <a:t/>
            </a:r>
            <a:br>
              <a:rPr lang="fr-FR" sz="8800" dirty="0" smtClean="0">
                <a:ln>
                  <a:noFill/>
                </a:ln>
                <a:solidFill>
                  <a:srgbClr val="00B050"/>
                </a:solidFill>
                <a:effectLst/>
                <a:latin typeface="Cooper Black" pitchFamily="18" charset="0"/>
              </a:rPr>
            </a:br>
            <a:r>
              <a:rPr lang="fr-FR" sz="8800" dirty="0" smtClean="0">
                <a:ln>
                  <a:noFill/>
                </a:ln>
                <a:solidFill>
                  <a:srgbClr val="00B050"/>
                </a:solidFill>
                <a:effectLst/>
                <a:latin typeface="Cooper Black" pitchFamily="18" charset="0"/>
              </a:rPr>
              <a:t/>
            </a:r>
            <a:br>
              <a:rPr lang="fr-FR" sz="8800" dirty="0" smtClean="0">
                <a:ln>
                  <a:noFill/>
                </a:ln>
                <a:solidFill>
                  <a:srgbClr val="00B050"/>
                </a:solidFill>
                <a:effectLst/>
                <a:latin typeface="Cooper Black" pitchFamily="18" charset="0"/>
              </a:rPr>
            </a:br>
            <a:r>
              <a:rPr lang="fr-FR" sz="3700" dirty="0" smtClean="0">
                <a:ln>
                  <a:noFill/>
                </a:ln>
                <a:solidFill>
                  <a:srgbClr val="00B050"/>
                </a:solidFill>
                <a:effectLst/>
              </a:rPr>
              <a:t/>
            </a:r>
            <a:br>
              <a:rPr lang="fr-FR" sz="3700" dirty="0" smtClean="0">
                <a:ln>
                  <a:noFill/>
                </a:ln>
                <a:solidFill>
                  <a:srgbClr val="00B050"/>
                </a:solidFill>
                <a:effectLst/>
              </a:rPr>
            </a:br>
            <a:r>
              <a:rPr lang="fr-FR" sz="3700" dirty="0" smtClean="0">
                <a:ln>
                  <a:noFill/>
                </a:ln>
                <a:solidFill>
                  <a:srgbClr val="00B050"/>
                </a:solidFill>
                <a:effectLst/>
              </a:rPr>
              <a:t/>
            </a:r>
            <a:br>
              <a:rPr lang="fr-FR" sz="3700" dirty="0" smtClean="0">
                <a:ln>
                  <a:noFill/>
                </a:ln>
                <a:solidFill>
                  <a:srgbClr val="00B050"/>
                </a:solidFill>
                <a:effectLst/>
              </a:rPr>
            </a:br>
            <a:r>
              <a:rPr lang="fr-FR" sz="3200" dirty="0" smtClean="0">
                <a:ln>
                  <a:noFill/>
                </a:ln>
                <a:solidFill>
                  <a:srgbClr val="00B050"/>
                </a:solidFill>
                <a:effectLst/>
                <a:latin typeface="Cambria" pitchFamily="18" charset="0"/>
              </a:rPr>
              <a:t>Economique et Social</a:t>
            </a:r>
          </a:p>
        </p:txBody>
      </p:sp>
      <p:sp>
        <p:nvSpPr>
          <p:cNvPr id="39939" name="Rectangle 3"/>
          <p:cNvSpPr>
            <a:spLocks noGrp="1"/>
          </p:cNvSpPr>
          <p:nvPr>
            <p:ph idx="1"/>
          </p:nvPr>
        </p:nvSpPr>
        <p:spPr>
          <a:xfrm>
            <a:off x="2843213" y="692151"/>
            <a:ext cx="6121400" cy="1440706"/>
          </a:xfrm>
        </p:spPr>
        <p:txBody>
          <a:bodyPr/>
          <a:lstStyle/>
          <a:p>
            <a:pPr marL="0" algn="just">
              <a:spcBef>
                <a:spcPts val="0"/>
              </a:spcBef>
              <a:buNone/>
            </a:pPr>
            <a:r>
              <a:rPr lang="fr-FR" b="1" dirty="0" smtClean="0">
                <a:latin typeface="Calibri" pitchFamily="34" charset="0"/>
              </a:rPr>
              <a:t>Pour les élèves qui </a:t>
            </a:r>
            <a:r>
              <a:rPr lang="fr-FR" b="1" dirty="0" smtClean="0">
                <a:solidFill>
                  <a:srgbClr val="00B050"/>
                </a:solidFill>
                <a:latin typeface="Calibri" pitchFamily="34" charset="0"/>
              </a:rPr>
              <a:t>s’intéressent aux questions d’actualité et aux problèmes économiques et sociaux</a:t>
            </a:r>
            <a:r>
              <a:rPr lang="fr-FR" b="1" dirty="0" smtClean="0">
                <a:latin typeface="Calibri" pitchFamily="34" charset="0"/>
              </a:rPr>
              <a:t>. </a:t>
            </a:r>
          </a:p>
          <a:p>
            <a:pPr marL="0" algn="just">
              <a:spcBef>
                <a:spcPts val="0"/>
              </a:spcBef>
              <a:buNone/>
            </a:pPr>
            <a:endParaRPr lang="fr-FR" b="1" dirty="0" smtClean="0">
              <a:latin typeface="Calibri" pitchFamily="34" charset="0"/>
            </a:endParaRPr>
          </a:p>
          <a:p>
            <a:pPr marL="0" algn="just">
              <a:spcBef>
                <a:spcPts val="0"/>
              </a:spcBef>
              <a:buNone/>
            </a:pPr>
            <a:endParaRPr lang="fr-FR" b="1" dirty="0" smtClean="0">
              <a:latin typeface="Calibri" pitchFamily="34" charset="0"/>
            </a:endParaRPr>
          </a:p>
        </p:txBody>
      </p:sp>
      <p:sp>
        <p:nvSpPr>
          <p:cNvPr id="5" name="ZoneTexte 4"/>
          <p:cNvSpPr txBox="1"/>
          <p:nvPr/>
        </p:nvSpPr>
        <p:spPr>
          <a:xfrm>
            <a:off x="2915816" y="2492896"/>
            <a:ext cx="5976664" cy="1815882"/>
          </a:xfrm>
          <a:prstGeom prst="rect">
            <a:avLst/>
          </a:prstGeom>
          <a:noFill/>
        </p:spPr>
        <p:txBody>
          <a:bodyPr wrap="square" rtlCol="0">
            <a:spAutoFit/>
          </a:bodyPr>
          <a:lstStyle/>
          <a:p>
            <a:pPr marL="0" algn="just">
              <a:spcBef>
                <a:spcPts val="0"/>
              </a:spcBef>
              <a:buNone/>
            </a:pPr>
            <a:r>
              <a:rPr lang="fr-FR" sz="2800" b="1" dirty="0" smtClean="0">
                <a:latin typeface="Calibri" pitchFamily="34" charset="0"/>
              </a:rPr>
              <a:t>Il faut aussi aimer les </a:t>
            </a:r>
            <a:r>
              <a:rPr lang="fr-FR" sz="2800" b="1" dirty="0" smtClean="0">
                <a:solidFill>
                  <a:srgbClr val="00B050"/>
                </a:solidFill>
                <a:latin typeface="Calibri" pitchFamily="34" charset="0"/>
              </a:rPr>
              <a:t>maths</a:t>
            </a:r>
            <a:r>
              <a:rPr lang="fr-FR" sz="2800" b="1" dirty="0" smtClean="0">
                <a:latin typeface="Calibri" pitchFamily="34" charset="0"/>
              </a:rPr>
              <a:t> et être prêt à s’investir dans toutes les matières. L’</a:t>
            </a:r>
            <a:r>
              <a:rPr lang="fr-FR" sz="2800" b="1" dirty="0" smtClean="0">
                <a:solidFill>
                  <a:srgbClr val="00B050"/>
                </a:solidFill>
                <a:latin typeface="Calibri" pitchFamily="34" charset="0"/>
              </a:rPr>
              <a:t>histoire-géo</a:t>
            </a:r>
            <a:r>
              <a:rPr lang="fr-FR" sz="2800" b="1" dirty="0" smtClean="0">
                <a:latin typeface="Calibri" pitchFamily="34" charset="0"/>
              </a:rPr>
              <a:t>, le </a:t>
            </a:r>
            <a:r>
              <a:rPr lang="fr-FR" sz="2800" b="1" dirty="0" smtClean="0">
                <a:solidFill>
                  <a:srgbClr val="00B050"/>
                </a:solidFill>
                <a:latin typeface="Calibri" pitchFamily="34" charset="0"/>
              </a:rPr>
              <a:t>français</a:t>
            </a:r>
            <a:r>
              <a:rPr lang="fr-FR" sz="2800" b="1" dirty="0" smtClean="0">
                <a:latin typeface="Calibri" pitchFamily="34" charset="0"/>
              </a:rPr>
              <a:t> et les </a:t>
            </a:r>
            <a:r>
              <a:rPr lang="fr-FR" sz="2800" b="1" dirty="0" smtClean="0">
                <a:solidFill>
                  <a:srgbClr val="00B050"/>
                </a:solidFill>
                <a:latin typeface="Calibri" pitchFamily="34" charset="0"/>
              </a:rPr>
              <a:t>langues</a:t>
            </a:r>
            <a:r>
              <a:rPr lang="fr-FR" sz="2800" b="1" dirty="0" smtClean="0">
                <a:latin typeface="Calibri" pitchFamily="34" charset="0"/>
              </a:rPr>
              <a:t> ne sont pas négligés.</a:t>
            </a:r>
          </a:p>
        </p:txBody>
      </p:sp>
      <p:sp>
        <p:nvSpPr>
          <p:cNvPr id="6" name="ZoneTexte 5"/>
          <p:cNvSpPr txBox="1"/>
          <p:nvPr/>
        </p:nvSpPr>
        <p:spPr>
          <a:xfrm>
            <a:off x="2987824" y="4941168"/>
            <a:ext cx="5868144" cy="1384995"/>
          </a:xfrm>
          <a:prstGeom prst="rect">
            <a:avLst/>
          </a:prstGeom>
          <a:noFill/>
        </p:spPr>
        <p:txBody>
          <a:bodyPr wrap="square" rtlCol="0">
            <a:spAutoFit/>
          </a:bodyPr>
          <a:lstStyle/>
          <a:p>
            <a:pPr marL="0" algn="just">
              <a:spcBef>
                <a:spcPts val="0"/>
              </a:spcBef>
              <a:buNone/>
            </a:pPr>
            <a:r>
              <a:rPr lang="fr-FR" sz="2800" b="1" dirty="0" smtClean="0">
                <a:latin typeface="Calibri" pitchFamily="34" charset="0"/>
              </a:rPr>
              <a:t>Ces matières imposent de maîtriser le commentaire de documents, la dissertation, l’analyse de textes.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9938"/>
                                        </p:tgtEl>
                                      </p:cBhvr>
                                    </p:animEffect>
                                    <p:animScale>
                                      <p:cBhvr>
                                        <p:cTn id="7" dur="250" autoRev="1" fill="hold"/>
                                        <p:tgtEl>
                                          <p:spTgt spid="39938"/>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1" dur="500"/>
                                        <p:tgtEl>
                                          <p:spTgt spid="39939">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0"/>
                                        <p:tgtEl>
                                          <p:spTgt spid="5"/>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0"/>
                                        <p:tgtEl>
                                          <p:spTgt spid="6"/>
                                        </p:tgtEl>
                                      </p:cBhvr>
                                    </p:animEffect>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322921179"/>
              </p:ext>
            </p:extLst>
          </p:nvPr>
        </p:nvGraphicFramePr>
        <p:xfrm>
          <a:off x="179512" y="161540"/>
          <a:ext cx="7056784" cy="6696460"/>
        </p:xfrm>
        <a:graphic>
          <a:graphicData uri="http://schemas.openxmlformats.org/drawingml/2006/table">
            <a:tbl>
              <a:tblPr firstRow="1" bandRow="1">
                <a:tableStyleId>{5C22544A-7EE6-4342-B048-85BDC9FD1C3A}</a:tableStyleId>
              </a:tblPr>
              <a:tblGrid>
                <a:gridCol w="2579485"/>
                <a:gridCol w="1389297"/>
                <a:gridCol w="1546637"/>
                <a:gridCol w="1541365"/>
              </a:tblGrid>
              <a:tr h="640390">
                <a:tc>
                  <a:txBody>
                    <a:bodyPr/>
                    <a:lstStyle/>
                    <a:p>
                      <a:r>
                        <a:rPr lang="fr-FR" dirty="0" smtClean="0"/>
                        <a:t>Enseignements obligatoires</a:t>
                      </a:r>
                      <a:endParaRPr lang="fr-FR" dirty="0"/>
                    </a:p>
                  </a:txBody>
                  <a:tcPr/>
                </a:tc>
                <a:tc>
                  <a:txBody>
                    <a:bodyPr/>
                    <a:lstStyle/>
                    <a:p>
                      <a:r>
                        <a:rPr lang="fr-FR" dirty="0" smtClean="0"/>
                        <a:t>Heures en 1ère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Heures</a:t>
                      </a:r>
                      <a:r>
                        <a:rPr lang="fr-FR" baseline="0" dirty="0" smtClean="0"/>
                        <a:t> en Tale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coefficients</a:t>
                      </a:r>
                    </a:p>
                    <a:p>
                      <a:endParaRPr lang="fr-FR" dirty="0"/>
                    </a:p>
                  </a:txBody>
                  <a:tcPr/>
                </a:tc>
              </a:tr>
              <a:tr h="361424">
                <a:tc gridSpan="4">
                  <a:txBody>
                    <a:bodyPr/>
                    <a:lstStyle/>
                    <a:p>
                      <a:r>
                        <a:rPr lang="fr-FR" dirty="0" smtClean="0">
                          <a:solidFill>
                            <a:srgbClr val="A65528"/>
                          </a:solidFill>
                        </a:rPr>
                        <a:t>Enseignements</a:t>
                      </a:r>
                      <a:r>
                        <a:rPr lang="fr-FR" baseline="0" dirty="0" smtClean="0">
                          <a:solidFill>
                            <a:srgbClr val="A65528"/>
                          </a:solidFill>
                        </a:rPr>
                        <a:t> communs aux séries S, L, ES</a:t>
                      </a:r>
                      <a:endParaRPr lang="fr-FR" dirty="0">
                        <a:solidFill>
                          <a:srgbClr val="A65528"/>
                        </a:solidFill>
                      </a:endParaRP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479452">
                <a:tc>
                  <a:txBody>
                    <a:bodyPr/>
                    <a:lstStyle/>
                    <a:p>
                      <a:r>
                        <a:rPr lang="fr-FR" dirty="0" smtClean="0"/>
                        <a:t>Français </a:t>
                      </a:r>
                      <a:endParaRPr lang="fr-FR" dirty="0"/>
                    </a:p>
                  </a:txBody>
                  <a:tcPr/>
                </a:tc>
                <a:tc>
                  <a:txBody>
                    <a:bodyPr/>
                    <a:lstStyle/>
                    <a:p>
                      <a:pPr algn="ctr"/>
                      <a:r>
                        <a:rPr lang="fr-FR" dirty="0" smtClean="0"/>
                        <a:t>4h00</a:t>
                      </a:r>
                      <a:endParaRPr lang="fr-FR" dirty="0"/>
                    </a:p>
                  </a:txBody>
                  <a:tcPr/>
                </a:tc>
                <a:tc>
                  <a:txBody>
                    <a:bodyPr/>
                    <a:lstStyle/>
                    <a:p>
                      <a:pPr algn="ctr"/>
                      <a:r>
                        <a:rPr lang="fr-FR" dirty="0" smtClean="0"/>
                        <a:t>-</a:t>
                      </a:r>
                      <a:endParaRPr lang="fr-FR" dirty="0"/>
                    </a:p>
                  </a:txBody>
                  <a:tcPr/>
                </a:tc>
                <a:tc>
                  <a:txBody>
                    <a:bodyPr/>
                    <a:lstStyle/>
                    <a:p>
                      <a:pPr algn="ctr"/>
                      <a:r>
                        <a:rPr lang="fr-FR" dirty="0" smtClean="0"/>
                        <a:t>4</a:t>
                      </a:r>
                      <a:endParaRPr lang="fr-FR" dirty="0"/>
                    </a:p>
                  </a:txBody>
                  <a:tcPr/>
                </a:tc>
              </a:tr>
              <a:tr h="479452">
                <a:tc>
                  <a:txBody>
                    <a:bodyPr/>
                    <a:lstStyle/>
                    <a:p>
                      <a:r>
                        <a:rPr lang="fr-FR" dirty="0" smtClean="0"/>
                        <a:t>Langues</a:t>
                      </a:r>
                      <a:endParaRPr lang="fr-FR" dirty="0"/>
                    </a:p>
                  </a:txBody>
                  <a:tcPr/>
                </a:tc>
                <a:tc>
                  <a:txBody>
                    <a:bodyPr/>
                    <a:lstStyle/>
                    <a:p>
                      <a:pPr algn="ctr"/>
                      <a:r>
                        <a:rPr lang="fr-FR" dirty="0" smtClean="0"/>
                        <a:t>4h30</a:t>
                      </a:r>
                      <a:endParaRPr lang="fr-FR" dirty="0"/>
                    </a:p>
                  </a:txBody>
                  <a:tcPr/>
                </a:tc>
                <a:tc>
                  <a:txBody>
                    <a:bodyPr/>
                    <a:lstStyle/>
                    <a:p>
                      <a:pPr algn="ctr"/>
                      <a:r>
                        <a:rPr lang="fr-FR" dirty="0" smtClean="0"/>
                        <a:t>4h00</a:t>
                      </a:r>
                      <a:endParaRPr lang="fr-FR" dirty="0"/>
                    </a:p>
                  </a:txBody>
                  <a:tcPr/>
                </a:tc>
                <a:tc>
                  <a:txBody>
                    <a:bodyPr/>
                    <a:lstStyle/>
                    <a:p>
                      <a:pPr algn="ctr"/>
                      <a:r>
                        <a:rPr lang="fr-FR" dirty="0" smtClean="0"/>
                        <a:t>5</a:t>
                      </a:r>
                      <a:endParaRPr lang="fr-FR" dirty="0"/>
                    </a:p>
                  </a:txBody>
                  <a:tcPr/>
                </a:tc>
              </a:tr>
              <a:tr h="479452">
                <a:tc>
                  <a:txBody>
                    <a:bodyPr/>
                    <a:lstStyle/>
                    <a:p>
                      <a:r>
                        <a:rPr lang="fr-FR" dirty="0" smtClean="0"/>
                        <a:t>EPS</a:t>
                      </a:r>
                      <a:endParaRPr lang="fr-FR" dirty="0"/>
                    </a:p>
                  </a:txBody>
                  <a:tcPr/>
                </a:tc>
                <a:tc>
                  <a:txBody>
                    <a:bodyPr/>
                    <a:lstStyle/>
                    <a:p>
                      <a:pPr algn="ctr"/>
                      <a:r>
                        <a:rPr lang="fr-FR" dirty="0" smtClean="0"/>
                        <a:t>2h00</a:t>
                      </a:r>
                      <a:endParaRPr lang="fr-FR" dirty="0"/>
                    </a:p>
                  </a:txBody>
                  <a:tcPr/>
                </a:tc>
                <a:tc>
                  <a:txBody>
                    <a:bodyPr/>
                    <a:lstStyle/>
                    <a:p>
                      <a:pPr algn="ctr"/>
                      <a:r>
                        <a:rPr lang="fr-FR" dirty="0" smtClean="0"/>
                        <a:t>2h00</a:t>
                      </a:r>
                      <a:endParaRPr lang="fr-FR" dirty="0"/>
                    </a:p>
                  </a:txBody>
                  <a:tcPr/>
                </a:tc>
                <a:tc>
                  <a:txBody>
                    <a:bodyPr/>
                    <a:lstStyle/>
                    <a:p>
                      <a:pPr algn="ctr"/>
                      <a:r>
                        <a:rPr lang="fr-FR" dirty="0" smtClean="0"/>
                        <a:t>2</a:t>
                      </a:r>
                      <a:endParaRPr lang="fr-FR" dirty="0"/>
                    </a:p>
                  </a:txBody>
                  <a:tcPr/>
                </a:tc>
              </a:tr>
              <a:tr h="632493">
                <a:tc>
                  <a:txBody>
                    <a:bodyPr/>
                    <a:lstStyle/>
                    <a:p>
                      <a:r>
                        <a:rPr lang="fr-FR" dirty="0" smtClean="0"/>
                        <a:t>Enseignement moral et civique</a:t>
                      </a:r>
                      <a:endParaRPr lang="fr-FR" dirty="0"/>
                    </a:p>
                  </a:txBody>
                  <a:tcPr/>
                </a:tc>
                <a:tc>
                  <a:txBody>
                    <a:bodyPr/>
                    <a:lstStyle/>
                    <a:p>
                      <a:pPr algn="ctr"/>
                      <a:r>
                        <a:rPr lang="fr-FR" dirty="0" smtClean="0"/>
                        <a:t>0h30</a:t>
                      </a:r>
                      <a:endParaRPr lang="fr-FR" dirty="0"/>
                    </a:p>
                  </a:txBody>
                  <a:tcPr/>
                </a:tc>
                <a:tc>
                  <a:txBody>
                    <a:bodyPr/>
                    <a:lstStyle/>
                    <a:p>
                      <a:pPr algn="ctr"/>
                      <a:r>
                        <a:rPr lang="fr-FR" dirty="0" smtClean="0"/>
                        <a:t>0h30</a:t>
                      </a:r>
                      <a:endParaRPr lang="fr-FR" dirty="0"/>
                    </a:p>
                  </a:txBody>
                  <a:tcPr/>
                </a:tc>
                <a:tc>
                  <a:txBody>
                    <a:bodyPr/>
                    <a:lstStyle/>
                    <a:p>
                      <a:endParaRPr lang="fr-FR"/>
                    </a:p>
                  </a:txBody>
                  <a:tcPr/>
                </a:tc>
              </a:tr>
              <a:tr h="413906">
                <a:tc gridSpan="4">
                  <a:txBody>
                    <a:bodyPr/>
                    <a:lstStyle/>
                    <a:p>
                      <a:pPr algn="l"/>
                      <a:r>
                        <a:rPr lang="fr-FR" dirty="0" smtClean="0">
                          <a:solidFill>
                            <a:srgbClr val="A65528"/>
                          </a:solidFill>
                        </a:rPr>
                        <a:t>Enseignements</a:t>
                      </a:r>
                      <a:r>
                        <a:rPr lang="fr-FR" baseline="0" dirty="0" smtClean="0">
                          <a:solidFill>
                            <a:srgbClr val="A65528"/>
                          </a:solidFill>
                        </a:rPr>
                        <a:t> spécifiques</a:t>
                      </a:r>
                      <a:endParaRPr lang="fr-FR" dirty="0">
                        <a:solidFill>
                          <a:srgbClr val="A65528"/>
                        </a:solidFill>
                      </a:endParaRP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632493">
                <a:tc>
                  <a:txBody>
                    <a:bodyPr/>
                    <a:lstStyle/>
                    <a:p>
                      <a:r>
                        <a:rPr lang="fr-FR" dirty="0" smtClean="0"/>
                        <a:t>Sciences économiques</a:t>
                      </a:r>
                      <a:r>
                        <a:rPr lang="fr-FR" baseline="0" dirty="0" smtClean="0"/>
                        <a:t> et sociales</a:t>
                      </a:r>
                      <a:endParaRPr lang="fr-FR" dirty="0"/>
                    </a:p>
                  </a:txBody>
                  <a:tcPr/>
                </a:tc>
                <a:tc>
                  <a:txBody>
                    <a:bodyPr/>
                    <a:lstStyle/>
                    <a:p>
                      <a:pPr algn="ctr"/>
                      <a:r>
                        <a:rPr lang="fr-FR" dirty="0" smtClean="0"/>
                        <a:t>5h00</a:t>
                      </a:r>
                      <a:endParaRPr lang="fr-FR" dirty="0"/>
                    </a:p>
                  </a:txBody>
                  <a:tcPr/>
                </a:tc>
                <a:tc>
                  <a:txBody>
                    <a:bodyPr/>
                    <a:lstStyle/>
                    <a:p>
                      <a:pPr algn="ctr"/>
                      <a:r>
                        <a:rPr lang="fr-FR" dirty="0" smtClean="0"/>
                        <a:t>5h00</a:t>
                      </a:r>
                      <a:endParaRPr lang="fr-FR" dirty="0"/>
                    </a:p>
                  </a:txBody>
                  <a:tcPr/>
                </a:tc>
                <a:tc>
                  <a:txBody>
                    <a:bodyPr/>
                    <a:lstStyle/>
                    <a:p>
                      <a:pPr algn="ctr"/>
                      <a:r>
                        <a:rPr lang="fr-FR" dirty="0" smtClean="0"/>
                        <a:t>7 ou 9</a:t>
                      </a:r>
                      <a:endParaRPr lang="fr-FR" dirty="0"/>
                    </a:p>
                  </a:txBody>
                  <a:tcPr/>
                </a:tc>
              </a:tr>
              <a:tr h="479452">
                <a:tc>
                  <a:txBody>
                    <a:bodyPr/>
                    <a:lstStyle/>
                    <a:p>
                      <a:r>
                        <a:rPr lang="fr-FR" dirty="0" smtClean="0"/>
                        <a:t>Histoire-Géographie</a:t>
                      </a:r>
                      <a:endParaRPr lang="fr-FR" dirty="0"/>
                    </a:p>
                  </a:txBody>
                  <a:tcPr/>
                </a:tc>
                <a:tc>
                  <a:txBody>
                    <a:bodyPr/>
                    <a:lstStyle/>
                    <a:p>
                      <a:pPr algn="ctr"/>
                      <a:r>
                        <a:rPr lang="fr-FR" dirty="0" smtClean="0"/>
                        <a:t>4h00</a:t>
                      </a:r>
                      <a:endParaRPr lang="fr-FR" dirty="0"/>
                    </a:p>
                  </a:txBody>
                  <a:tcPr/>
                </a:tc>
                <a:tc>
                  <a:txBody>
                    <a:bodyPr/>
                    <a:lstStyle/>
                    <a:p>
                      <a:pPr algn="ctr"/>
                      <a:r>
                        <a:rPr lang="fr-FR" dirty="0" smtClean="0"/>
                        <a:t>4h00</a:t>
                      </a:r>
                      <a:endParaRPr lang="fr-FR" dirty="0"/>
                    </a:p>
                  </a:txBody>
                  <a:tcPr/>
                </a:tc>
                <a:tc>
                  <a:txBody>
                    <a:bodyPr/>
                    <a:lstStyle/>
                    <a:p>
                      <a:pPr algn="ctr"/>
                      <a:r>
                        <a:rPr lang="fr-FR" dirty="0" smtClean="0"/>
                        <a:t>5</a:t>
                      </a:r>
                      <a:endParaRPr lang="fr-FR" dirty="0"/>
                    </a:p>
                  </a:txBody>
                  <a:tcPr/>
                </a:tc>
              </a:tr>
              <a:tr h="479452">
                <a:tc>
                  <a:txBody>
                    <a:bodyPr/>
                    <a:lstStyle/>
                    <a:p>
                      <a:r>
                        <a:rPr lang="fr-FR" dirty="0" smtClean="0"/>
                        <a:t>Mathématiques</a:t>
                      </a:r>
                      <a:endParaRPr lang="fr-FR" dirty="0"/>
                    </a:p>
                  </a:txBody>
                  <a:tcPr/>
                </a:tc>
                <a:tc>
                  <a:txBody>
                    <a:bodyPr/>
                    <a:lstStyle/>
                    <a:p>
                      <a:pPr algn="ctr"/>
                      <a:r>
                        <a:rPr lang="fr-FR" dirty="0" smtClean="0"/>
                        <a:t>3h00</a:t>
                      </a:r>
                      <a:endParaRPr lang="fr-FR" dirty="0"/>
                    </a:p>
                  </a:txBody>
                  <a:tcPr/>
                </a:tc>
                <a:tc>
                  <a:txBody>
                    <a:bodyPr/>
                    <a:lstStyle/>
                    <a:p>
                      <a:pPr algn="ctr"/>
                      <a:r>
                        <a:rPr lang="fr-FR" dirty="0" smtClean="0"/>
                        <a:t>4h00</a:t>
                      </a:r>
                      <a:endParaRPr lang="fr-FR" dirty="0"/>
                    </a:p>
                  </a:txBody>
                  <a:tcPr/>
                </a:tc>
                <a:tc>
                  <a:txBody>
                    <a:bodyPr/>
                    <a:lstStyle/>
                    <a:p>
                      <a:pPr algn="ctr"/>
                      <a:r>
                        <a:rPr lang="fr-FR" dirty="0" smtClean="0"/>
                        <a:t>5 ou 7</a:t>
                      </a:r>
                      <a:endParaRPr lang="fr-FR" dirty="0"/>
                    </a:p>
                  </a:txBody>
                  <a:tcPr/>
                </a:tc>
              </a:tr>
              <a:tr h="479452">
                <a:tc>
                  <a:txBody>
                    <a:bodyPr/>
                    <a:lstStyle/>
                    <a:p>
                      <a:r>
                        <a:rPr lang="fr-FR" dirty="0" smtClean="0"/>
                        <a:t>Sciences</a:t>
                      </a:r>
                      <a:endParaRPr lang="fr-FR" dirty="0"/>
                    </a:p>
                  </a:txBody>
                  <a:tcPr/>
                </a:tc>
                <a:tc>
                  <a:txBody>
                    <a:bodyPr/>
                    <a:lstStyle/>
                    <a:p>
                      <a:pPr algn="ctr"/>
                      <a:r>
                        <a:rPr lang="fr-FR" dirty="0" smtClean="0"/>
                        <a:t>1h30</a:t>
                      </a:r>
                      <a:endParaRPr lang="fr-FR" dirty="0"/>
                    </a:p>
                  </a:txBody>
                  <a:tcPr/>
                </a:tc>
                <a:tc>
                  <a:txBody>
                    <a:bodyPr/>
                    <a:lstStyle/>
                    <a:p>
                      <a:pPr algn="ctr"/>
                      <a:r>
                        <a:rPr lang="fr-FR" dirty="0" smtClean="0"/>
                        <a:t>-</a:t>
                      </a:r>
                      <a:endParaRPr lang="fr-FR" dirty="0"/>
                    </a:p>
                  </a:txBody>
                  <a:tcPr/>
                </a:tc>
                <a:tc>
                  <a:txBody>
                    <a:bodyPr/>
                    <a:lstStyle/>
                    <a:p>
                      <a:pPr algn="ctr"/>
                      <a:r>
                        <a:rPr lang="fr-FR" dirty="0" smtClean="0"/>
                        <a:t>2</a:t>
                      </a:r>
                      <a:endParaRPr lang="fr-FR" dirty="0"/>
                    </a:p>
                  </a:txBody>
                  <a:tcPr/>
                </a:tc>
              </a:tr>
              <a:tr h="479452">
                <a:tc>
                  <a:txBody>
                    <a:bodyPr/>
                    <a:lstStyle/>
                    <a:p>
                      <a:r>
                        <a:rPr lang="fr-FR" dirty="0" smtClean="0"/>
                        <a:t>Philosophie</a:t>
                      </a:r>
                      <a:endParaRPr lang="fr-FR" dirty="0"/>
                    </a:p>
                  </a:txBody>
                  <a:tcPr/>
                </a:tc>
                <a:tc>
                  <a:txBody>
                    <a:bodyPr/>
                    <a:lstStyle/>
                    <a:p>
                      <a:pPr algn="ctr"/>
                      <a:r>
                        <a:rPr lang="fr-FR" dirty="0" smtClean="0"/>
                        <a:t>-</a:t>
                      </a:r>
                      <a:endParaRPr lang="fr-FR" dirty="0"/>
                    </a:p>
                  </a:txBody>
                  <a:tcPr/>
                </a:tc>
                <a:tc>
                  <a:txBody>
                    <a:bodyPr/>
                    <a:lstStyle/>
                    <a:p>
                      <a:pPr algn="ctr"/>
                      <a:r>
                        <a:rPr lang="fr-FR" dirty="0" smtClean="0"/>
                        <a:t>4h00</a:t>
                      </a:r>
                      <a:endParaRPr lang="fr-FR" dirty="0"/>
                    </a:p>
                  </a:txBody>
                  <a:tcPr/>
                </a:tc>
                <a:tc>
                  <a:txBody>
                    <a:bodyPr/>
                    <a:lstStyle/>
                    <a:p>
                      <a:pPr algn="ctr"/>
                      <a:r>
                        <a:rPr lang="fr-FR" dirty="0" smtClean="0"/>
                        <a:t>4</a:t>
                      </a:r>
                      <a:endParaRPr lang="fr-FR" dirty="0"/>
                    </a:p>
                  </a:txBody>
                  <a:tcPr/>
                </a:tc>
              </a:tr>
              <a:tr h="632493">
                <a:tc>
                  <a:txBody>
                    <a:bodyPr/>
                    <a:lstStyle/>
                    <a:p>
                      <a:r>
                        <a:rPr lang="fr-FR" dirty="0" smtClean="0"/>
                        <a:t>Enseignements de spécialité</a:t>
                      </a:r>
                      <a:r>
                        <a:rPr lang="fr-FR" baseline="0" dirty="0" smtClean="0"/>
                        <a:t> au choix</a:t>
                      </a:r>
                      <a:endParaRPr lang="fr-FR" dirty="0"/>
                    </a:p>
                  </a:txBody>
                  <a:tcPr/>
                </a:tc>
                <a:tc>
                  <a:txBody>
                    <a:bodyPr/>
                    <a:lstStyle/>
                    <a:p>
                      <a:pPr algn="ctr"/>
                      <a:endParaRPr lang="fr-FR" dirty="0"/>
                    </a:p>
                  </a:txBody>
                  <a:tcPr/>
                </a:tc>
                <a:tc>
                  <a:txBody>
                    <a:bodyPr/>
                    <a:lstStyle/>
                    <a:p>
                      <a:pPr algn="ctr"/>
                      <a:r>
                        <a:rPr lang="fr-FR" dirty="0" smtClean="0"/>
                        <a:t>1h30</a:t>
                      </a:r>
                      <a:endParaRPr lang="fr-FR" dirty="0"/>
                    </a:p>
                  </a:txBody>
                  <a:tcPr/>
                </a:tc>
                <a:tc>
                  <a:txBody>
                    <a:bodyPr/>
                    <a:lstStyle/>
                    <a:p>
                      <a:pPr algn="ctr"/>
                      <a:endParaRPr lang="fr-FR" dirty="0"/>
                    </a:p>
                  </a:txBody>
                  <a:tcPr/>
                </a:tc>
              </a:tr>
            </a:tbl>
          </a:graphicData>
        </a:graphic>
      </p:graphicFrame>
      <p:sp>
        <p:nvSpPr>
          <p:cNvPr id="5" name="Rectangle à coins arrondis 4"/>
          <p:cNvSpPr/>
          <p:nvPr/>
        </p:nvSpPr>
        <p:spPr>
          <a:xfrm>
            <a:off x="6893284" y="4869160"/>
            <a:ext cx="2231740" cy="1880840"/>
          </a:xfrm>
          <a:prstGeom prst="wedgeRoundRectCallout">
            <a:avLst>
              <a:gd name="adj1" fmla="val -65965"/>
              <a:gd name="adj2" fmla="val 429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1700" dirty="0" smtClean="0">
                <a:solidFill>
                  <a:schemeClr val="tx1"/>
                </a:solidFill>
              </a:rPr>
              <a:t>Mathématiques</a:t>
            </a:r>
          </a:p>
          <a:p>
            <a:pPr marL="285750" indent="-285750">
              <a:buFont typeface="Wingdings" panose="05000000000000000000" pitchFamily="2" charset="2"/>
              <a:buChar char="ü"/>
            </a:pPr>
            <a:r>
              <a:rPr lang="fr-FR" sz="1700" dirty="0" smtClean="0">
                <a:solidFill>
                  <a:schemeClr val="tx1"/>
                </a:solidFill>
              </a:rPr>
              <a:t>Sciences sociales et Politiques</a:t>
            </a:r>
          </a:p>
          <a:p>
            <a:pPr marL="285750" indent="-285750">
              <a:buFont typeface="Wingdings" panose="05000000000000000000" pitchFamily="2" charset="2"/>
              <a:buChar char="ü"/>
            </a:pPr>
            <a:r>
              <a:rPr lang="fr-FR" sz="1700" dirty="0" smtClean="0">
                <a:solidFill>
                  <a:schemeClr val="tx1"/>
                </a:solidFill>
              </a:rPr>
              <a:t>Economie approfondie</a:t>
            </a:r>
            <a:endParaRPr lang="fr-FR" sz="1700" dirty="0">
              <a:solidFill>
                <a:schemeClr val="tx1"/>
              </a:solidFill>
            </a:endParaRPr>
          </a:p>
        </p:txBody>
      </p:sp>
      <p:sp>
        <p:nvSpPr>
          <p:cNvPr id="6" name="Parchemin horizontal 5"/>
          <p:cNvSpPr/>
          <p:nvPr/>
        </p:nvSpPr>
        <p:spPr>
          <a:xfrm>
            <a:off x="7524328" y="548680"/>
            <a:ext cx="1440160" cy="13681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t>ES</a:t>
            </a:r>
            <a:endParaRPr lang="fr-FR" sz="6000" dirty="0"/>
          </a:p>
        </p:txBody>
      </p:sp>
    </p:spTree>
    <p:extLst>
      <p:ext uri="{BB962C8B-B14F-4D97-AF65-F5344CB8AC3E}">
        <p14:creationId xmlns:p14="http://schemas.microsoft.com/office/powerpoint/2010/main" xmlns="" val="227167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maths3.jpg"/>
          <p:cNvPicPr>
            <a:picLocks noChangeAspect="1"/>
          </p:cNvPicPr>
          <p:nvPr/>
        </p:nvPicPr>
        <p:blipFill>
          <a:blip r:embed="rId2" cstate="print"/>
          <a:stretch>
            <a:fillRect/>
          </a:stretch>
        </p:blipFill>
        <p:spPr>
          <a:xfrm rot="20809050">
            <a:off x="6156176" y="4784833"/>
            <a:ext cx="2619375" cy="1743075"/>
          </a:xfrm>
          <a:prstGeom prst="rect">
            <a:avLst/>
          </a:prstGeom>
        </p:spPr>
      </p:pic>
      <p:sp>
        <p:nvSpPr>
          <p:cNvPr id="40962" name="Rectangle 2"/>
          <p:cNvSpPr>
            <a:spLocks noGrp="1"/>
          </p:cNvSpPr>
          <p:nvPr>
            <p:ph type="title"/>
          </p:nvPr>
        </p:nvSpPr>
        <p:spPr bwMode="auto">
          <a:xfrm>
            <a:off x="179388" y="260350"/>
            <a:ext cx="2520950" cy="6337300"/>
          </a:xfrm>
          <a:noFill/>
        </p:spPr>
        <p:txBody>
          <a:bodyPr wrap="square" lIns="91440" tIns="45720" rIns="91440" bIns="45720" numCol="1" anchorCtr="0" compatLnSpc="1">
            <a:prstTxWarp prst="textNoShape">
              <a:avLst/>
            </a:prstTxWarp>
          </a:bodyPr>
          <a:lstStyle/>
          <a:p>
            <a:r>
              <a:rPr lang="fr-FR" sz="3600" dirty="0" smtClean="0">
                <a:ln>
                  <a:noFill/>
                </a:ln>
                <a:solidFill>
                  <a:srgbClr val="00B050"/>
                </a:solidFill>
                <a:effectLst/>
                <a:latin typeface="Cooper Black" pitchFamily="18" charset="0"/>
              </a:rPr>
              <a:t>BAC</a:t>
            </a:r>
            <a:r>
              <a:rPr lang="fr-FR" sz="3700" dirty="0" smtClean="0">
                <a:ln>
                  <a:noFill/>
                </a:ln>
                <a:solidFill>
                  <a:srgbClr val="00B050"/>
                </a:solidFill>
                <a:effectLst/>
              </a:rPr>
              <a:t/>
            </a:r>
            <a:br>
              <a:rPr lang="fr-FR" sz="3700" dirty="0" smtClean="0">
                <a:ln>
                  <a:noFill/>
                </a:ln>
                <a:solidFill>
                  <a:srgbClr val="00B050"/>
                </a:solidFill>
                <a:effectLst/>
              </a:rPr>
            </a:br>
            <a:r>
              <a:rPr lang="fr-FR" sz="3200" dirty="0" smtClean="0">
                <a:ln>
                  <a:noFill/>
                </a:ln>
                <a:solidFill>
                  <a:srgbClr val="00B050"/>
                </a:solidFill>
                <a:effectLst/>
                <a:latin typeface="Cambria" pitchFamily="18" charset="0"/>
              </a:rPr>
              <a:t>GENERAL</a:t>
            </a:r>
            <a:br>
              <a:rPr lang="fr-FR" sz="3200" dirty="0" smtClean="0">
                <a:ln>
                  <a:noFill/>
                </a:ln>
                <a:solidFill>
                  <a:srgbClr val="00B050"/>
                </a:solidFill>
                <a:effectLst/>
                <a:latin typeface="Cambria" pitchFamily="18" charset="0"/>
              </a:rPr>
            </a:br>
            <a:r>
              <a:rPr lang="fr-FR" sz="3700" dirty="0" smtClean="0">
                <a:ln>
                  <a:noFill/>
                </a:ln>
                <a:solidFill>
                  <a:srgbClr val="00B050"/>
                </a:solidFill>
                <a:effectLst/>
              </a:rPr>
              <a:t/>
            </a:r>
            <a:br>
              <a:rPr lang="fr-FR" sz="3700" dirty="0" smtClean="0">
                <a:ln>
                  <a:noFill/>
                </a:ln>
                <a:solidFill>
                  <a:srgbClr val="00B050"/>
                </a:solidFill>
                <a:effectLst/>
              </a:rPr>
            </a:br>
            <a:r>
              <a:rPr lang="fr-FR" sz="9600" dirty="0" smtClean="0">
                <a:ln>
                  <a:noFill/>
                </a:ln>
                <a:solidFill>
                  <a:srgbClr val="00B050"/>
                </a:solidFill>
                <a:effectLst/>
                <a:latin typeface="Cooper Black" pitchFamily="18" charset="0"/>
              </a:rPr>
              <a:t>S</a:t>
            </a:r>
            <a:r>
              <a:rPr lang="fr-FR" sz="8800" dirty="0" smtClean="0">
                <a:ln>
                  <a:noFill/>
                </a:ln>
                <a:solidFill>
                  <a:srgbClr val="00B050"/>
                </a:solidFill>
                <a:effectLst/>
                <a:latin typeface="Cooper Black" pitchFamily="18" charset="0"/>
              </a:rPr>
              <a:t/>
            </a:r>
            <a:br>
              <a:rPr lang="fr-FR" sz="8800" dirty="0" smtClean="0">
                <a:ln>
                  <a:noFill/>
                </a:ln>
                <a:solidFill>
                  <a:srgbClr val="00B050"/>
                </a:solidFill>
                <a:effectLst/>
                <a:latin typeface="Cooper Black" pitchFamily="18" charset="0"/>
              </a:rPr>
            </a:br>
            <a:r>
              <a:rPr lang="fr-FR" sz="8800" dirty="0" smtClean="0">
                <a:ln>
                  <a:noFill/>
                </a:ln>
                <a:solidFill>
                  <a:srgbClr val="00B050"/>
                </a:solidFill>
                <a:effectLst/>
                <a:latin typeface="Cooper Black" pitchFamily="18" charset="0"/>
              </a:rPr>
              <a:t/>
            </a:r>
            <a:br>
              <a:rPr lang="fr-FR" sz="8800" dirty="0" smtClean="0">
                <a:ln>
                  <a:noFill/>
                </a:ln>
                <a:solidFill>
                  <a:srgbClr val="00B050"/>
                </a:solidFill>
                <a:effectLst/>
                <a:latin typeface="Cooper Black" pitchFamily="18" charset="0"/>
              </a:rPr>
            </a:br>
            <a:r>
              <a:rPr lang="fr-FR" sz="3700" dirty="0" smtClean="0">
                <a:ln>
                  <a:noFill/>
                </a:ln>
                <a:solidFill>
                  <a:srgbClr val="00B050"/>
                </a:solidFill>
                <a:effectLst/>
              </a:rPr>
              <a:t/>
            </a:r>
            <a:br>
              <a:rPr lang="fr-FR" sz="3700" dirty="0" smtClean="0">
                <a:ln>
                  <a:noFill/>
                </a:ln>
                <a:solidFill>
                  <a:srgbClr val="00B050"/>
                </a:solidFill>
                <a:effectLst/>
              </a:rPr>
            </a:br>
            <a:r>
              <a:rPr lang="fr-FR" sz="3700" dirty="0" smtClean="0">
                <a:ln>
                  <a:noFill/>
                </a:ln>
                <a:solidFill>
                  <a:srgbClr val="00B050"/>
                </a:solidFill>
                <a:effectLst/>
              </a:rPr>
              <a:t/>
            </a:r>
            <a:br>
              <a:rPr lang="fr-FR" sz="3700" dirty="0" smtClean="0">
                <a:ln>
                  <a:noFill/>
                </a:ln>
                <a:solidFill>
                  <a:srgbClr val="00B050"/>
                </a:solidFill>
                <a:effectLst/>
              </a:rPr>
            </a:br>
            <a:r>
              <a:rPr lang="fr-FR" sz="3200" dirty="0" smtClean="0">
                <a:ln>
                  <a:noFill/>
                </a:ln>
                <a:solidFill>
                  <a:srgbClr val="00B050"/>
                </a:solidFill>
                <a:effectLst/>
                <a:latin typeface="Cambria" pitchFamily="18" charset="0"/>
              </a:rPr>
              <a:t>Scientifique</a:t>
            </a:r>
          </a:p>
        </p:txBody>
      </p:sp>
      <p:sp>
        <p:nvSpPr>
          <p:cNvPr id="40963" name="Rectangle 3"/>
          <p:cNvSpPr>
            <a:spLocks noGrp="1"/>
          </p:cNvSpPr>
          <p:nvPr>
            <p:ph idx="1"/>
          </p:nvPr>
        </p:nvSpPr>
        <p:spPr>
          <a:xfrm>
            <a:off x="2771775" y="1269355"/>
            <a:ext cx="6192838" cy="2231653"/>
          </a:xfrm>
        </p:spPr>
        <p:txBody>
          <a:bodyPr/>
          <a:lstStyle/>
          <a:p>
            <a:pPr marL="0" algn="just">
              <a:spcBef>
                <a:spcPts val="0"/>
              </a:spcBef>
              <a:buNone/>
            </a:pPr>
            <a:r>
              <a:rPr lang="fr-FR" b="1" dirty="0" smtClean="0">
                <a:latin typeface="Calibri" pitchFamily="34" charset="0"/>
              </a:rPr>
              <a:t>Pour les élèves qui souhaitent développer une culture scientifique, qui aiment </a:t>
            </a:r>
            <a:r>
              <a:rPr lang="fr-FR" b="1" dirty="0" smtClean="0">
                <a:solidFill>
                  <a:srgbClr val="00B050"/>
                </a:solidFill>
                <a:latin typeface="Calibri" pitchFamily="34" charset="0"/>
              </a:rPr>
              <a:t>observer, démontrer, exposer clairement un raisonnement et rédiger</a:t>
            </a:r>
            <a:r>
              <a:rPr lang="fr-FR" b="1" dirty="0" smtClean="0">
                <a:latin typeface="Calibri" pitchFamily="34" charset="0"/>
              </a:rPr>
              <a:t>.</a:t>
            </a:r>
          </a:p>
        </p:txBody>
      </p:sp>
      <p:sp>
        <p:nvSpPr>
          <p:cNvPr id="4" name="ZoneTexte 3"/>
          <p:cNvSpPr txBox="1"/>
          <p:nvPr/>
        </p:nvSpPr>
        <p:spPr>
          <a:xfrm>
            <a:off x="2771800" y="3771037"/>
            <a:ext cx="6120680" cy="954107"/>
          </a:xfrm>
          <a:prstGeom prst="rect">
            <a:avLst/>
          </a:prstGeom>
          <a:noFill/>
        </p:spPr>
        <p:txBody>
          <a:bodyPr wrap="square" rtlCol="0">
            <a:spAutoFit/>
          </a:bodyPr>
          <a:lstStyle/>
          <a:p>
            <a:pPr marL="0" algn="just">
              <a:spcBef>
                <a:spcPts val="0"/>
              </a:spcBef>
              <a:buNone/>
            </a:pPr>
            <a:r>
              <a:rPr lang="fr-FR" sz="2800" b="1" dirty="0" smtClean="0">
                <a:latin typeface="Calibri" pitchFamily="34" charset="0"/>
              </a:rPr>
              <a:t>Aimer les </a:t>
            </a:r>
            <a:r>
              <a:rPr lang="fr-FR" sz="2800" b="1" dirty="0" smtClean="0">
                <a:solidFill>
                  <a:srgbClr val="00B050"/>
                </a:solidFill>
                <a:latin typeface="Calibri" pitchFamily="34" charset="0"/>
              </a:rPr>
              <a:t>maths</a:t>
            </a:r>
            <a:r>
              <a:rPr lang="fr-FR" sz="2800" b="1" dirty="0" smtClean="0">
                <a:latin typeface="Calibri" pitchFamily="34" charset="0"/>
              </a:rPr>
              <a:t>, sans oublier les </a:t>
            </a:r>
            <a:r>
              <a:rPr lang="fr-FR" sz="2800" b="1" dirty="0" smtClean="0">
                <a:solidFill>
                  <a:srgbClr val="00B050"/>
                </a:solidFill>
                <a:latin typeface="Calibri" pitchFamily="34" charset="0"/>
              </a:rPr>
              <a:t>sciences physiques</a:t>
            </a:r>
            <a:r>
              <a:rPr lang="fr-FR" sz="2800" b="1" dirty="0" smtClean="0">
                <a:latin typeface="Calibri" pitchFamily="34" charset="0"/>
              </a:rPr>
              <a:t>, les </a:t>
            </a:r>
            <a:r>
              <a:rPr lang="fr-FR" sz="2800" b="1" dirty="0" smtClean="0">
                <a:solidFill>
                  <a:srgbClr val="00B050"/>
                </a:solidFill>
                <a:latin typeface="Calibri" pitchFamily="34" charset="0"/>
              </a:rPr>
              <a:t>SVT</a:t>
            </a:r>
            <a:r>
              <a:rPr lang="fr-FR" sz="2800" b="1" dirty="0" smtClean="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0962"/>
                                        </p:tgtEl>
                                      </p:cBhvr>
                                    </p:animEffect>
                                    <p:animScale>
                                      <p:cBhvr>
                                        <p:cTn id="7" dur="250" autoRev="1" fill="hold"/>
                                        <p:tgtEl>
                                          <p:spTgt spid="40962"/>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11" dur="500"/>
                                        <p:tgtEl>
                                          <p:spTgt spid="4096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0"/>
                                        <p:tgtEl>
                                          <p:spTgt spid="4"/>
                                        </p:tgtEl>
                                      </p:cBhvr>
                                    </p:animEffec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60628779"/>
              </p:ext>
            </p:extLst>
          </p:nvPr>
        </p:nvGraphicFramePr>
        <p:xfrm>
          <a:off x="27732" y="108636"/>
          <a:ext cx="7064548" cy="6749364"/>
        </p:xfrm>
        <a:graphic>
          <a:graphicData uri="http://schemas.openxmlformats.org/drawingml/2006/table">
            <a:tbl>
              <a:tblPr firstRow="1" bandRow="1">
                <a:tableStyleId>{5C22544A-7EE6-4342-B048-85BDC9FD1C3A}</a:tableStyleId>
              </a:tblPr>
              <a:tblGrid>
                <a:gridCol w="2718726"/>
                <a:gridCol w="1254422"/>
                <a:gridCol w="1548339"/>
                <a:gridCol w="1543061"/>
              </a:tblGrid>
              <a:tr h="648072">
                <a:tc>
                  <a:txBody>
                    <a:bodyPr/>
                    <a:lstStyle/>
                    <a:p>
                      <a:r>
                        <a:rPr lang="fr-FR" dirty="0" smtClean="0"/>
                        <a:t>Enseignements obligatoires</a:t>
                      </a:r>
                      <a:endParaRPr lang="fr-FR" dirty="0"/>
                    </a:p>
                  </a:txBody>
                  <a:tcPr/>
                </a:tc>
                <a:tc>
                  <a:txBody>
                    <a:bodyPr/>
                    <a:lstStyle/>
                    <a:p>
                      <a:r>
                        <a:rPr lang="fr-FR" dirty="0" smtClean="0"/>
                        <a:t>Heures en 1ère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Heures</a:t>
                      </a:r>
                      <a:r>
                        <a:rPr lang="fr-FR" baseline="0" dirty="0" smtClean="0"/>
                        <a:t> en Tale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coefficients</a:t>
                      </a:r>
                    </a:p>
                    <a:p>
                      <a:endParaRPr lang="fr-FR" dirty="0"/>
                    </a:p>
                  </a:txBody>
                  <a:tcPr/>
                </a:tc>
              </a:tr>
              <a:tr h="360040">
                <a:tc gridSpan="4">
                  <a:txBody>
                    <a:bodyPr/>
                    <a:lstStyle/>
                    <a:p>
                      <a:r>
                        <a:rPr lang="fr-FR" dirty="0" smtClean="0">
                          <a:solidFill>
                            <a:srgbClr val="A65528"/>
                          </a:solidFill>
                        </a:rPr>
                        <a:t>Enseignements</a:t>
                      </a:r>
                      <a:r>
                        <a:rPr lang="fr-FR" baseline="0" dirty="0" smtClean="0">
                          <a:solidFill>
                            <a:srgbClr val="A65528"/>
                          </a:solidFill>
                        </a:rPr>
                        <a:t> communs aux séries  S, L, ES</a:t>
                      </a:r>
                      <a:endParaRPr lang="fr-FR" dirty="0">
                        <a:solidFill>
                          <a:srgbClr val="A65528"/>
                        </a:solidFill>
                      </a:endParaRP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485203">
                <a:tc>
                  <a:txBody>
                    <a:bodyPr/>
                    <a:lstStyle/>
                    <a:p>
                      <a:r>
                        <a:rPr lang="fr-FR" dirty="0" smtClean="0"/>
                        <a:t>Français </a:t>
                      </a:r>
                      <a:endParaRPr lang="fr-FR" dirty="0"/>
                    </a:p>
                  </a:txBody>
                  <a:tcPr/>
                </a:tc>
                <a:tc>
                  <a:txBody>
                    <a:bodyPr/>
                    <a:lstStyle/>
                    <a:p>
                      <a:pPr algn="ctr"/>
                      <a:r>
                        <a:rPr lang="fr-FR" dirty="0" smtClean="0"/>
                        <a:t>4h00</a:t>
                      </a:r>
                      <a:endParaRPr lang="fr-FR" dirty="0"/>
                    </a:p>
                  </a:txBody>
                  <a:tcPr/>
                </a:tc>
                <a:tc>
                  <a:txBody>
                    <a:bodyPr/>
                    <a:lstStyle/>
                    <a:p>
                      <a:pPr algn="ctr"/>
                      <a:r>
                        <a:rPr lang="fr-FR" dirty="0" smtClean="0"/>
                        <a:t>-</a:t>
                      </a:r>
                      <a:endParaRPr lang="fr-FR" dirty="0"/>
                    </a:p>
                  </a:txBody>
                  <a:tcPr/>
                </a:tc>
                <a:tc>
                  <a:txBody>
                    <a:bodyPr/>
                    <a:lstStyle/>
                    <a:p>
                      <a:pPr algn="ctr"/>
                      <a:r>
                        <a:rPr lang="fr-FR" dirty="0" smtClean="0"/>
                        <a:t>4</a:t>
                      </a:r>
                      <a:endParaRPr lang="fr-FR" dirty="0"/>
                    </a:p>
                  </a:txBody>
                  <a:tcPr/>
                </a:tc>
              </a:tr>
              <a:tr h="485203">
                <a:tc>
                  <a:txBody>
                    <a:bodyPr/>
                    <a:lstStyle/>
                    <a:p>
                      <a:r>
                        <a:rPr lang="fr-FR" dirty="0" smtClean="0"/>
                        <a:t>Langues</a:t>
                      </a:r>
                      <a:endParaRPr lang="fr-FR" dirty="0"/>
                    </a:p>
                  </a:txBody>
                  <a:tcPr/>
                </a:tc>
                <a:tc>
                  <a:txBody>
                    <a:bodyPr/>
                    <a:lstStyle/>
                    <a:p>
                      <a:pPr algn="ctr"/>
                      <a:r>
                        <a:rPr lang="fr-FR" dirty="0" smtClean="0"/>
                        <a:t>4h30</a:t>
                      </a:r>
                      <a:endParaRPr lang="fr-FR" dirty="0"/>
                    </a:p>
                  </a:txBody>
                  <a:tcPr/>
                </a:tc>
                <a:tc>
                  <a:txBody>
                    <a:bodyPr/>
                    <a:lstStyle/>
                    <a:p>
                      <a:pPr algn="ctr"/>
                      <a:r>
                        <a:rPr lang="fr-FR" dirty="0" smtClean="0"/>
                        <a:t>4h00</a:t>
                      </a:r>
                      <a:endParaRPr lang="fr-FR" dirty="0"/>
                    </a:p>
                  </a:txBody>
                  <a:tcPr/>
                </a:tc>
                <a:tc>
                  <a:txBody>
                    <a:bodyPr/>
                    <a:lstStyle/>
                    <a:p>
                      <a:pPr algn="ctr"/>
                      <a:r>
                        <a:rPr lang="fr-FR" dirty="0" smtClean="0"/>
                        <a:t>5</a:t>
                      </a:r>
                      <a:endParaRPr lang="fr-FR" dirty="0"/>
                    </a:p>
                  </a:txBody>
                  <a:tcPr/>
                </a:tc>
              </a:tr>
              <a:tr h="485203">
                <a:tc>
                  <a:txBody>
                    <a:bodyPr/>
                    <a:lstStyle/>
                    <a:p>
                      <a:r>
                        <a:rPr lang="fr-FR" dirty="0" smtClean="0"/>
                        <a:t>EPS</a:t>
                      </a:r>
                      <a:endParaRPr lang="fr-FR" dirty="0"/>
                    </a:p>
                  </a:txBody>
                  <a:tcPr/>
                </a:tc>
                <a:tc>
                  <a:txBody>
                    <a:bodyPr/>
                    <a:lstStyle/>
                    <a:p>
                      <a:pPr algn="ctr"/>
                      <a:r>
                        <a:rPr lang="fr-FR" dirty="0" smtClean="0"/>
                        <a:t>2h00</a:t>
                      </a:r>
                      <a:endParaRPr lang="fr-FR" dirty="0"/>
                    </a:p>
                  </a:txBody>
                  <a:tcPr/>
                </a:tc>
                <a:tc>
                  <a:txBody>
                    <a:bodyPr/>
                    <a:lstStyle/>
                    <a:p>
                      <a:pPr algn="ctr"/>
                      <a:r>
                        <a:rPr lang="fr-FR" dirty="0" smtClean="0"/>
                        <a:t>2h00</a:t>
                      </a:r>
                      <a:endParaRPr lang="fr-FR" dirty="0"/>
                    </a:p>
                  </a:txBody>
                  <a:tcPr/>
                </a:tc>
                <a:tc>
                  <a:txBody>
                    <a:bodyPr/>
                    <a:lstStyle/>
                    <a:p>
                      <a:pPr algn="ctr"/>
                      <a:r>
                        <a:rPr lang="fr-FR" dirty="0" smtClean="0"/>
                        <a:t>2</a:t>
                      </a:r>
                      <a:endParaRPr lang="fr-FR" dirty="0"/>
                    </a:p>
                  </a:txBody>
                  <a:tcPr/>
                </a:tc>
              </a:tr>
              <a:tr h="485203">
                <a:tc>
                  <a:txBody>
                    <a:bodyPr/>
                    <a:lstStyle/>
                    <a:p>
                      <a:r>
                        <a:rPr lang="fr-FR" dirty="0" smtClean="0"/>
                        <a:t>Enseignement moral et civique</a:t>
                      </a:r>
                      <a:endParaRPr lang="fr-FR" dirty="0"/>
                    </a:p>
                  </a:txBody>
                  <a:tcPr/>
                </a:tc>
                <a:tc>
                  <a:txBody>
                    <a:bodyPr/>
                    <a:lstStyle/>
                    <a:p>
                      <a:pPr algn="ctr"/>
                      <a:r>
                        <a:rPr lang="fr-FR" dirty="0" smtClean="0"/>
                        <a:t>0h30</a:t>
                      </a:r>
                      <a:endParaRPr lang="fr-FR" dirty="0"/>
                    </a:p>
                  </a:txBody>
                  <a:tcPr/>
                </a:tc>
                <a:tc>
                  <a:txBody>
                    <a:bodyPr/>
                    <a:lstStyle/>
                    <a:p>
                      <a:pPr algn="ctr"/>
                      <a:r>
                        <a:rPr lang="fr-FR" dirty="0" smtClean="0"/>
                        <a:t>0h30</a:t>
                      </a:r>
                      <a:endParaRPr lang="fr-FR" dirty="0"/>
                    </a:p>
                  </a:txBody>
                  <a:tcPr/>
                </a:tc>
                <a:tc>
                  <a:txBody>
                    <a:bodyPr/>
                    <a:lstStyle/>
                    <a:p>
                      <a:endParaRPr lang="fr-FR"/>
                    </a:p>
                  </a:txBody>
                  <a:tcPr/>
                </a:tc>
              </a:tr>
              <a:tr h="418871">
                <a:tc gridSpan="4">
                  <a:txBody>
                    <a:bodyPr/>
                    <a:lstStyle/>
                    <a:p>
                      <a:pPr algn="l"/>
                      <a:r>
                        <a:rPr lang="fr-FR" dirty="0" smtClean="0">
                          <a:solidFill>
                            <a:srgbClr val="A65528"/>
                          </a:solidFill>
                        </a:rPr>
                        <a:t>Enseignements</a:t>
                      </a:r>
                      <a:r>
                        <a:rPr lang="fr-FR" baseline="0" dirty="0" smtClean="0">
                          <a:solidFill>
                            <a:srgbClr val="A65528"/>
                          </a:solidFill>
                        </a:rPr>
                        <a:t> spécifiques</a:t>
                      </a:r>
                      <a:endParaRPr lang="fr-FR" dirty="0">
                        <a:solidFill>
                          <a:srgbClr val="A65528"/>
                        </a:solidFill>
                      </a:endParaRP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485203">
                <a:tc>
                  <a:txBody>
                    <a:bodyPr/>
                    <a:lstStyle/>
                    <a:p>
                      <a:r>
                        <a:rPr lang="fr-FR" dirty="0" smtClean="0"/>
                        <a:t>Mathématiques</a:t>
                      </a:r>
                      <a:endParaRPr lang="fr-FR" dirty="0"/>
                    </a:p>
                  </a:txBody>
                  <a:tcPr/>
                </a:tc>
                <a:tc>
                  <a:txBody>
                    <a:bodyPr/>
                    <a:lstStyle/>
                    <a:p>
                      <a:pPr algn="ctr"/>
                      <a:r>
                        <a:rPr lang="fr-FR" dirty="0" smtClean="0"/>
                        <a:t>4h00</a:t>
                      </a:r>
                      <a:endParaRPr lang="fr-FR" dirty="0"/>
                    </a:p>
                  </a:txBody>
                  <a:tcPr/>
                </a:tc>
                <a:tc>
                  <a:txBody>
                    <a:bodyPr/>
                    <a:lstStyle/>
                    <a:p>
                      <a:pPr algn="ctr"/>
                      <a:r>
                        <a:rPr lang="fr-FR" dirty="0" smtClean="0"/>
                        <a:t>6h00</a:t>
                      </a:r>
                      <a:endParaRPr lang="fr-FR" dirty="0"/>
                    </a:p>
                  </a:txBody>
                  <a:tcPr/>
                </a:tc>
                <a:tc>
                  <a:txBody>
                    <a:bodyPr/>
                    <a:lstStyle/>
                    <a:p>
                      <a:pPr algn="ctr"/>
                      <a:r>
                        <a:rPr lang="fr-FR" dirty="0" smtClean="0"/>
                        <a:t>7 ou 9</a:t>
                      </a:r>
                      <a:endParaRPr lang="fr-FR" dirty="0"/>
                    </a:p>
                  </a:txBody>
                  <a:tcPr/>
                </a:tc>
              </a:tr>
              <a:tr h="485203">
                <a:tc>
                  <a:txBody>
                    <a:bodyPr/>
                    <a:lstStyle/>
                    <a:p>
                      <a:r>
                        <a:rPr lang="fr-FR" dirty="0" smtClean="0"/>
                        <a:t>Histoire-Géographie</a:t>
                      </a:r>
                      <a:endParaRPr lang="fr-FR" dirty="0"/>
                    </a:p>
                  </a:txBody>
                  <a:tcPr/>
                </a:tc>
                <a:tc>
                  <a:txBody>
                    <a:bodyPr/>
                    <a:lstStyle/>
                    <a:p>
                      <a:pPr algn="ctr"/>
                      <a:r>
                        <a:rPr lang="fr-FR" dirty="0" smtClean="0"/>
                        <a:t>2h30</a:t>
                      </a:r>
                      <a:endParaRPr lang="fr-FR" dirty="0"/>
                    </a:p>
                  </a:txBody>
                  <a:tcPr/>
                </a:tc>
                <a:tc>
                  <a:txBody>
                    <a:bodyPr/>
                    <a:lstStyle/>
                    <a:p>
                      <a:pPr algn="ctr"/>
                      <a:r>
                        <a:rPr lang="fr-FR" dirty="0" smtClean="0"/>
                        <a:t>2h00</a:t>
                      </a:r>
                      <a:endParaRPr lang="fr-FR" dirty="0"/>
                    </a:p>
                  </a:txBody>
                  <a:tcPr/>
                </a:tc>
                <a:tc>
                  <a:txBody>
                    <a:bodyPr/>
                    <a:lstStyle/>
                    <a:p>
                      <a:pPr algn="ctr"/>
                      <a:r>
                        <a:rPr lang="fr-FR" dirty="0" smtClean="0"/>
                        <a:t>3</a:t>
                      </a:r>
                      <a:endParaRPr lang="fr-FR" dirty="0"/>
                    </a:p>
                  </a:txBody>
                  <a:tcPr/>
                </a:tc>
              </a:tr>
              <a:tr h="485203">
                <a:tc>
                  <a:txBody>
                    <a:bodyPr/>
                    <a:lstStyle/>
                    <a:p>
                      <a:r>
                        <a:rPr lang="fr-FR" dirty="0" smtClean="0"/>
                        <a:t>Physique chimie</a:t>
                      </a:r>
                      <a:endParaRPr lang="fr-FR" dirty="0"/>
                    </a:p>
                  </a:txBody>
                  <a:tcPr/>
                </a:tc>
                <a:tc>
                  <a:txBody>
                    <a:bodyPr/>
                    <a:lstStyle/>
                    <a:p>
                      <a:pPr algn="ctr"/>
                      <a:r>
                        <a:rPr lang="fr-FR" dirty="0" smtClean="0"/>
                        <a:t>3h00</a:t>
                      </a:r>
                      <a:endParaRPr lang="fr-FR" dirty="0"/>
                    </a:p>
                  </a:txBody>
                  <a:tcPr/>
                </a:tc>
                <a:tc>
                  <a:txBody>
                    <a:bodyPr/>
                    <a:lstStyle/>
                    <a:p>
                      <a:pPr algn="ctr"/>
                      <a:r>
                        <a:rPr lang="fr-FR" dirty="0" smtClean="0"/>
                        <a:t>5h00</a:t>
                      </a:r>
                      <a:endParaRPr lang="fr-FR" dirty="0"/>
                    </a:p>
                  </a:txBody>
                  <a:tcPr/>
                </a:tc>
                <a:tc>
                  <a:txBody>
                    <a:bodyPr/>
                    <a:lstStyle/>
                    <a:p>
                      <a:pPr algn="ctr"/>
                      <a:r>
                        <a:rPr lang="fr-FR" dirty="0" smtClean="0"/>
                        <a:t>6 ou 8</a:t>
                      </a:r>
                      <a:endParaRPr lang="fr-FR" dirty="0"/>
                    </a:p>
                  </a:txBody>
                  <a:tcPr/>
                </a:tc>
              </a:tr>
              <a:tr h="485203">
                <a:tc>
                  <a:txBody>
                    <a:bodyPr/>
                    <a:lstStyle/>
                    <a:p>
                      <a:r>
                        <a:rPr lang="fr-FR" dirty="0" smtClean="0"/>
                        <a:t>SVT ou </a:t>
                      </a:r>
                    </a:p>
                    <a:p>
                      <a:r>
                        <a:rPr lang="fr-FR" dirty="0" smtClean="0"/>
                        <a:t>Sciences de l’ingénieur</a:t>
                      </a:r>
                      <a:endParaRPr lang="fr-FR" dirty="0"/>
                    </a:p>
                  </a:txBody>
                  <a:tcPr/>
                </a:tc>
                <a:tc>
                  <a:txBody>
                    <a:bodyPr/>
                    <a:lstStyle/>
                    <a:p>
                      <a:pPr algn="ctr"/>
                      <a:r>
                        <a:rPr lang="fr-FR" dirty="0" smtClean="0"/>
                        <a:t>3h00</a:t>
                      </a:r>
                    </a:p>
                    <a:p>
                      <a:pPr algn="ctr"/>
                      <a:r>
                        <a:rPr lang="fr-FR" dirty="0" smtClean="0"/>
                        <a:t>7h00</a:t>
                      </a:r>
                      <a:endParaRPr lang="fr-FR" dirty="0"/>
                    </a:p>
                  </a:txBody>
                  <a:tcPr/>
                </a:tc>
                <a:tc>
                  <a:txBody>
                    <a:bodyPr/>
                    <a:lstStyle/>
                    <a:p>
                      <a:pPr algn="ctr"/>
                      <a:r>
                        <a:rPr lang="fr-FR" dirty="0" smtClean="0"/>
                        <a:t>3h30</a:t>
                      </a:r>
                    </a:p>
                    <a:p>
                      <a:pPr algn="ctr"/>
                      <a:r>
                        <a:rPr lang="fr-FR" dirty="0" smtClean="0"/>
                        <a:t>8h00</a:t>
                      </a:r>
                      <a:endParaRPr lang="fr-FR" dirty="0"/>
                    </a:p>
                  </a:txBody>
                  <a:tcPr/>
                </a:tc>
                <a:tc>
                  <a:txBody>
                    <a:bodyPr/>
                    <a:lstStyle/>
                    <a:p>
                      <a:pPr algn="ctr"/>
                      <a:r>
                        <a:rPr lang="fr-FR" dirty="0" smtClean="0"/>
                        <a:t>6 ou 8</a:t>
                      </a:r>
                      <a:endParaRPr lang="fr-FR" dirty="0"/>
                    </a:p>
                  </a:txBody>
                  <a:tcPr/>
                </a:tc>
              </a:tr>
              <a:tr h="485203">
                <a:tc>
                  <a:txBody>
                    <a:bodyPr/>
                    <a:lstStyle/>
                    <a:p>
                      <a:r>
                        <a:rPr lang="fr-FR" dirty="0" smtClean="0"/>
                        <a:t>Philosophie</a:t>
                      </a:r>
                      <a:endParaRPr lang="fr-FR" dirty="0"/>
                    </a:p>
                  </a:txBody>
                  <a:tcPr/>
                </a:tc>
                <a:tc>
                  <a:txBody>
                    <a:bodyPr/>
                    <a:lstStyle/>
                    <a:p>
                      <a:pPr algn="ctr"/>
                      <a:r>
                        <a:rPr lang="fr-FR" dirty="0" smtClean="0"/>
                        <a:t>-</a:t>
                      </a:r>
                      <a:endParaRPr lang="fr-FR" dirty="0"/>
                    </a:p>
                  </a:txBody>
                  <a:tcPr/>
                </a:tc>
                <a:tc>
                  <a:txBody>
                    <a:bodyPr/>
                    <a:lstStyle/>
                    <a:p>
                      <a:pPr algn="ctr"/>
                      <a:r>
                        <a:rPr lang="fr-FR" dirty="0" smtClean="0"/>
                        <a:t>3h00</a:t>
                      </a:r>
                      <a:endParaRPr lang="fr-FR" dirty="0"/>
                    </a:p>
                  </a:txBody>
                  <a:tcPr/>
                </a:tc>
                <a:tc>
                  <a:txBody>
                    <a:bodyPr/>
                    <a:lstStyle/>
                    <a:p>
                      <a:pPr algn="ctr"/>
                      <a:r>
                        <a:rPr lang="fr-FR" dirty="0" smtClean="0"/>
                        <a:t>3</a:t>
                      </a:r>
                      <a:endParaRPr lang="fr-FR" dirty="0"/>
                    </a:p>
                  </a:txBody>
                  <a:tcPr/>
                </a:tc>
              </a:tr>
              <a:tr h="485203">
                <a:tc>
                  <a:txBody>
                    <a:bodyPr/>
                    <a:lstStyle/>
                    <a:p>
                      <a:r>
                        <a:rPr lang="fr-FR" dirty="0" smtClean="0"/>
                        <a:t>Enseignements de spécialité</a:t>
                      </a:r>
                      <a:r>
                        <a:rPr lang="fr-FR" baseline="0" dirty="0" smtClean="0"/>
                        <a:t> au choix</a:t>
                      </a:r>
                      <a:endParaRPr lang="fr-FR" dirty="0"/>
                    </a:p>
                  </a:txBody>
                  <a:tcPr/>
                </a:tc>
                <a:tc>
                  <a:txBody>
                    <a:bodyPr/>
                    <a:lstStyle/>
                    <a:p>
                      <a:endParaRPr lang="fr-FR"/>
                    </a:p>
                  </a:txBody>
                  <a:tcPr/>
                </a:tc>
                <a:tc>
                  <a:txBody>
                    <a:bodyPr/>
                    <a:lstStyle/>
                    <a:p>
                      <a:pPr algn="ctr"/>
                      <a:r>
                        <a:rPr lang="fr-FR" dirty="0" smtClean="0"/>
                        <a:t>2h00</a:t>
                      </a:r>
                      <a:endParaRPr lang="fr-FR" dirty="0"/>
                    </a:p>
                  </a:txBody>
                  <a:tcPr/>
                </a:tc>
                <a:tc>
                  <a:txBody>
                    <a:bodyPr/>
                    <a:lstStyle/>
                    <a:p>
                      <a:pPr algn="ctr"/>
                      <a:r>
                        <a:rPr lang="fr-FR" dirty="0" smtClean="0"/>
                        <a:t>2</a:t>
                      </a:r>
                      <a:endParaRPr lang="fr-FR" dirty="0"/>
                    </a:p>
                  </a:txBody>
                  <a:tcPr/>
                </a:tc>
              </a:tr>
            </a:tbl>
          </a:graphicData>
        </a:graphic>
      </p:graphicFrame>
      <p:sp>
        <p:nvSpPr>
          <p:cNvPr id="2" name="Rectangle à coins arrondis 1"/>
          <p:cNvSpPr/>
          <p:nvPr/>
        </p:nvSpPr>
        <p:spPr>
          <a:xfrm>
            <a:off x="6939260" y="4149080"/>
            <a:ext cx="2204740" cy="2041376"/>
          </a:xfrm>
          <a:prstGeom prst="wedgeRoundRectCallout">
            <a:avLst>
              <a:gd name="adj1" fmla="val -60514"/>
              <a:gd name="adj2" fmla="val 630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dirty="0" smtClean="0">
                <a:solidFill>
                  <a:schemeClr val="tx1"/>
                </a:solidFill>
              </a:rPr>
              <a:t>Maths</a:t>
            </a:r>
          </a:p>
          <a:p>
            <a:pPr marL="285750" indent="-285750">
              <a:buFont typeface="Wingdings" panose="05000000000000000000" pitchFamily="2" charset="2"/>
              <a:buChar char="ü"/>
            </a:pPr>
            <a:r>
              <a:rPr lang="fr-FR" dirty="0" smtClean="0">
                <a:solidFill>
                  <a:schemeClr val="tx1"/>
                </a:solidFill>
              </a:rPr>
              <a:t>Physique- chimie</a:t>
            </a:r>
          </a:p>
          <a:p>
            <a:pPr marL="285750" indent="-285750">
              <a:buFont typeface="Wingdings" panose="05000000000000000000" pitchFamily="2" charset="2"/>
              <a:buChar char="ü"/>
            </a:pPr>
            <a:r>
              <a:rPr lang="fr-FR" dirty="0" smtClean="0">
                <a:solidFill>
                  <a:schemeClr val="tx1"/>
                </a:solidFill>
              </a:rPr>
              <a:t>SVT</a:t>
            </a:r>
          </a:p>
          <a:p>
            <a:pPr marL="285750" indent="-285750">
              <a:buFont typeface="Wingdings" panose="05000000000000000000" pitchFamily="2" charset="2"/>
              <a:buChar char="ü"/>
            </a:pPr>
            <a:r>
              <a:rPr lang="fr-FR" dirty="0" smtClean="0">
                <a:solidFill>
                  <a:schemeClr val="tx1"/>
                </a:solidFill>
              </a:rPr>
              <a:t>Informatique et sciences du numérique</a:t>
            </a:r>
            <a:endParaRPr lang="fr-FR" dirty="0">
              <a:solidFill>
                <a:schemeClr val="tx1"/>
              </a:solidFill>
            </a:endParaRPr>
          </a:p>
        </p:txBody>
      </p:sp>
      <p:sp>
        <p:nvSpPr>
          <p:cNvPr id="3" name="Parchemin horizontal 2"/>
          <p:cNvSpPr/>
          <p:nvPr/>
        </p:nvSpPr>
        <p:spPr>
          <a:xfrm>
            <a:off x="7452320" y="836712"/>
            <a:ext cx="1512168" cy="13681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t>S</a:t>
            </a:r>
            <a:endParaRPr lang="fr-FR" sz="6000" dirty="0"/>
          </a:p>
        </p:txBody>
      </p:sp>
    </p:spTree>
    <p:extLst>
      <p:ext uri="{BB962C8B-B14F-4D97-AF65-F5344CB8AC3E}">
        <p14:creationId xmlns:p14="http://schemas.microsoft.com/office/powerpoint/2010/main" xmlns="" val="312166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123728" y="6151406"/>
            <a:ext cx="5640387" cy="646112"/>
          </a:xfrm>
          <a:prstGeom prst="roundRect">
            <a:avLst>
              <a:gd name="adj"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a:solidFill>
              <a:srgbClr val="990700"/>
            </a:solidFill>
            <a:round/>
            <a:headEnd/>
            <a:tailEnd/>
          </a:ln>
          <a:effectLst>
            <a:outerShdw dist="28398" dir="3806097" algn="ctr" rotWithShape="0">
              <a:srgbClr val="4906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rPr>
              <a:t>Seconde générale et technologique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79512" y="6151406"/>
            <a:ext cx="1133475" cy="62547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a:solidFill>
              <a:srgbClr val="960700"/>
            </a:solidFill>
            <a:miter lim="800000"/>
            <a:headEnd/>
            <a:tailEnd/>
          </a:ln>
          <a:effectLst>
            <a:outerShdw dist="28398" dir="3806097" algn="ctr" rotWithShape="0">
              <a:srgbClr val="4606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200" b="1" i="0" u="none" strike="noStrike" cap="none" normalizeH="0" baseline="0" dirty="0" smtClean="0">
                <a:ln>
                  <a:noFill/>
                </a:ln>
                <a:solidFill>
                  <a:schemeClr val="tx1"/>
                </a:solidFill>
                <a:effectLst/>
                <a:latin typeface="Calibri" panose="020F0502020204030204" pitchFamily="34" charset="0"/>
              </a:rPr>
              <a:t>Cycle de détermination</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5"/>
          <p:cNvSpPr>
            <a:spLocks noChangeArrowheads="1"/>
          </p:cNvSpPr>
          <p:nvPr/>
        </p:nvSpPr>
        <p:spPr bwMode="auto">
          <a:xfrm>
            <a:off x="4085874" y="5147707"/>
            <a:ext cx="1716087" cy="658813"/>
          </a:xfrm>
          <a:prstGeom prst="roundRect">
            <a:avLst>
              <a:gd name="adj"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dirty="0" smtClean="0">
                <a:ln>
                  <a:noFill/>
                </a:ln>
                <a:solidFill>
                  <a:schemeClr val="tx1"/>
                </a:solidFill>
                <a:effectLst/>
                <a:latin typeface="Calibri" panose="020F0502020204030204" pitchFamily="34" charset="0"/>
              </a:rPr>
              <a:t>Première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AutoShape 6"/>
          <p:cNvSpPr>
            <a:spLocks noChangeArrowheads="1"/>
          </p:cNvSpPr>
          <p:nvPr/>
        </p:nvSpPr>
        <p:spPr bwMode="auto">
          <a:xfrm>
            <a:off x="4093984" y="4139197"/>
            <a:ext cx="1716087" cy="668337"/>
          </a:xfrm>
          <a:prstGeom prst="roundRect">
            <a:avLst>
              <a:gd name="adj"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a:solidFill>
              <a:srgbClr val="990700"/>
            </a:solidFill>
            <a:round/>
            <a:headEnd/>
            <a:tailEnd/>
          </a:ln>
          <a:effectLst>
            <a:outerShdw dist="28398" dir="3806097" algn="ctr" rotWithShape="0">
              <a:srgbClr val="4906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dirty="0" smtClean="0">
                <a:ln>
                  <a:noFill/>
                </a:ln>
                <a:solidFill>
                  <a:schemeClr val="tx1"/>
                </a:solidFill>
                <a:effectLst/>
                <a:latin typeface="Calibri" panose="020F0502020204030204" pitchFamily="34" charset="0"/>
              </a:rPr>
              <a:t>Terminale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AutoShape 7"/>
          <p:cNvSpPr>
            <a:spLocks noChangeArrowheads="1"/>
          </p:cNvSpPr>
          <p:nvPr/>
        </p:nvSpPr>
        <p:spPr bwMode="auto">
          <a:xfrm>
            <a:off x="3560729" y="1975201"/>
            <a:ext cx="2238375" cy="1952625"/>
          </a:xfrm>
          <a:prstGeom prst="horizontalScroll">
            <a:avLst>
              <a:gd name="adj" fmla="val 12500"/>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fr-FR" sz="1400" b="1" i="0" u="none" strike="noStrike" cap="none" normalizeH="0" baseline="0" dirty="0" err="1" smtClean="0">
                <a:ln>
                  <a:noFill/>
                </a:ln>
                <a:solidFill>
                  <a:schemeClr val="tx1"/>
                </a:solidFill>
                <a:effectLst/>
                <a:latin typeface="Calibri" panose="020F0502020204030204" pitchFamily="34" charset="0"/>
              </a:rPr>
              <a:t>Baccalauréat</a:t>
            </a:r>
            <a:r>
              <a:rPr kumimoji="0" lang="en-US" altLang="fr-FR" sz="1400" b="1" i="0" u="none" strike="noStrike" cap="none" normalizeH="0" baseline="0" dirty="0" smtClean="0">
                <a:ln>
                  <a:noFill/>
                </a:ln>
                <a:solidFill>
                  <a:schemeClr val="tx1"/>
                </a:solidFill>
                <a:effectLst/>
                <a:latin typeface="Calibri" panose="020F0502020204030204" pitchFamily="34" charset="0"/>
              </a:rPr>
              <a:t> </a:t>
            </a:r>
            <a:r>
              <a:rPr kumimoji="0" lang="en-US" altLang="fr-FR" sz="1400" b="1" i="0" u="none" strike="noStrike" cap="none" normalizeH="0" baseline="0" dirty="0" err="1" smtClean="0">
                <a:ln>
                  <a:noFill/>
                </a:ln>
                <a:solidFill>
                  <a:schemeClr val="tx1"/>
                </a:solidFill>
                <a:effectLst/>
                <a:latin typeface="Calibri" panose="020F0502020204030204" pitchFamily="34" charset="0"/>
              </a:rPr>
              <a:t>Général</a:t>
            </a:r>
            <a:endParaRPr kumimoji="0" lang="en-US" altLang="fr-FR" sz="1400" b="1" i="0" u="none" strike="noStrike" cap="none" normalizeH="0" baseline="0" dirty="0" smtClean="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fr-FR" sz="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lang="en-US" altLang="fr-FR" sz="1400" b="1" dirty="0" smtClean="0">
                <a:latin typeface="Calibri" panose="020F0502020204030204" pitchFamily="34" charset="0"/>
              </a:rPr>
              <a:t>ES              L                    S</a:t>
            </a:r>
            <a:endParaRPr kumimoji="0" lang="en-US" altLang="fr-FR" sz="1400" b="1" i="0" u="none" strike="noStrike" cap="none" normalizeH="0" baseline="0" dirty="0" smtClean="0">
              <a:ln>
                <a:noFill/>
              </a:ln>
              <a:solidFill>
                <a:schemeClr val="tx1"/>
              </a:solidFill>
              <a:effectLst/>
              <a:latin typeface="Calibri" panose="020F0502020204030204" pitchFamily="34" charset="0"/>
            </a:endParaRPr>
          </a:p>
        </p:txBody>
      </p:sp>
      <p:sp>
        <p:nvSpPr>
          <p:cNvPr id="9" name="AutoShape 8"/>
          <p:cNvSpPr>
            <a:spLocks noChangeArrowheads="1"/>
          </p:cNvSpPr>
          <p:nvPr/>
        </p:nvSpPr>
        <p:spPr bwMode="auto">
          <a:xfrm>
            <a:off x="2699792" y="10946"/>
            <a:ext cx="4208031" cy="1858569"/>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fr-FR" altLang="fr-FR" sz="60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200" i="0" u="none" strike="noStrike" cap="none" normalizeH="0" baseline="0" dirty="0" smtClean="0">
                <a:ln>
                  <a:noFill/>
                </a:ln>
                <a:solidFill>
                  <a:schemeClr val="tx1"/>
                </a:solidFill>
                <a:effectLst/>
                <a:latin typeface="Times New Roman" panose="02020603050405020304" pitchFamily="18" charset="0"/>
              </a:rPr>
              <a:t>	</a:t>
            </a:r>
            <a:r>
              <a:rPr kumimoji="0" lang="fr-FR" altLang="fr-FR" sz="1400" b="1" i="0" u="sng" strike="noStrike" cap="none" normalizeH="0" baseline="0" dirty="0" smtClean="0">
                <a:ln>
                  <a:noFill/>
                </a:ln>
                <a:solidFill>
                  <a:schemeClr val="tx1"/>
                </a:solidFill>
                <a:effectLst/>
                <a:latin typeface="Times New Roman" panose="02020603050405020304" pitchFamily="18" charset="0"/>
              </a:rPr>
              <a:t>ETUDES SUPERIEURES</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2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lang="fr-FR" altLang="fr-FR" sz="1200" dirty="0">
                <a:latin typeface="Times New Roman" panose="02020603050405020304" pitchFamily="18" charset="0"/>
              </a:rPr>
              <a:t>	</a:t>
            </a:r>
            <a:r>
              <a:rPr lang="fr-FR" altLang="fr-FR" sz="1400" dirty="0" smtClean="0">
                <a:latin typeface="Times New Roman" panose="02020603050405020304" pitchFamily="18" charset="0"/>
              </a:rPr>
              <a:t>Université 		CPGE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0" i="1" u="none" strike="noStrike" cap="none" normalizeH="0" baseline="0" dirty="0">
                <a:ln>
                  <a:noFill/>
                </a:ln>
                <a:solidFill>
                  <a:schemeClr val="tx1"/>
                </a:solidFill>
                <a:effectLst/>
                <a:latin typeface="Times New Roman" panose="02020603050405020304" pitchFamily="18" charset="0"/>
              </a:rPr>
              <a:t>	</a:t>
            </a:r>
            <a:r>
              <a:rPr lang="fr-FR" altLang="fr-FR" sz="1400" dirty="0" smtClean="0">
                <a:latin typeface="Times New Roman" panose="02020603050405020304" pitchFamily="18" charset="0"/>
              </a:rPr>
              <a:t>Ecoles spécialisées	DUT</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000" b="0" i="1" u="none" strike="noStrike" cap="none" normalizeH="0" baseline="0" dirty="0">
                <a:ln>
                  <a:noFill/>
                </a:ln>
                <a:solidFill>
                  <a:schemeClr val="tx1"/>
                </a:solidFill>
                <a:effectLst/>
                <a:latin typeface="Times New Roman" panose="02020603050405020304" pitchFamily="18" charset="0"/>
              </a:rPr>
              <a:t>	</a:t>
            </a:r>
            <a:r>
              <a:rPr kumimoji="0" lang="fr-FR" altLang="fr-FR" sz="1000" b="0" i="1" u="none" strike="noStrike" cap="none" normalizeH="0" baseline="0" dirty="0" smtClean="0">
                <a:ln>
                  <a:noFill/>
                </a:ln>
                <a:solidFill>
                  <a:schemeClr val="tx1"/>
                </a:solidFill>
                <a:effectLst/>
                <a:latin typeface="Times New Roman" panose="02020603050405020304" pitchFamily="18" charset="0"/>
              </a:rPr>
              <a:t>BTS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200232" y="4139197"/>
            <a:ext cx="1133475" cy="146367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a:solidFill>
              <a:srgbClr val="960700"/>
            </a:solidFill>
            <a:miter lim="800000"/>
            <a:headEnd/>
            <a:tailEnd/>
          </a:ln>
          <a:effectLst>
            <a:outerShdw dist="28398" dir="3806097" algn="ctr" rotWithShape="0">
              <a:srgbClr val="460600">
                <a:alpha val="50000"/>
              </a:srgbClr>
            </a:outerShdw>
          </a:effectLst>
        </p:spPr>
        <p:txBody>
          <a:bodyPr vert="horz" wrap="square" lIns="91440" tIns="45720" rIns="91440" bIns="45720" numCol="1" anchor="ctr" anchorCtr="0" compatLnSpc="1">
            <a:prstTxWarp prst="textNoShape">
              <a:avLst/>
            </a:prstTxWarp>
          </a:bodyPr>
          <a:lstStyle/>
          <a:p>
            <a:pPr marL="0" lvl="0" indent="0" eaLnBrk="0" fontAlgn="base" latinLnBrk="0" hangingPunct="0">
              <a:lnSpc>
                <a:spcPct val="100000"/>
              </a:lnSpc>
              <a:spcBef>
                <a:spcPct val="0"/>
              </a:spcBef>
              <a:spcAft>
                <a:spcPts val="800"/>
              </a:spcAft>
              <a:tabLst/>
            </a:pPr>
            <a:r>
              <a:rPr kumimoji="0" lang="fr-FR" altLang="fr-FR" sz="1200" b="1" i="0" u="none" strike="noStrike" cap="none" normalizeH="0" baseline="0" dirty="0" smtClean="0">
                <a:ln>
                  <a:noFill/>
                </a:ln>
                <a:solidFill>
                  <a:schemeClr val="tx1"/>
                </a:solidFill>
                <a:effectLst/>
                <a:latin typeface="Calibri" panose="020F0502020204030204" pitchFamily="34" charset="0"/>
              </a:rPr>
              <a:t>Cycle </a:t>
            </a:r>
          </a:p>
          <a:p>
            <a:pPr marL="0" lvl="0" indent="0" eaLnBrk="0" fontAlgn="base" latinLnBrk="0" hangingPunct="0">
              <a:lnSpc>
                <a:spcPct val="100000"/>
              </a:lnSpc>
              <a:spcBef>
                <a:spcPct val="0"/>
              </a:spcBef>
              <a:spcAft>
                <a:spcPts val="800"/>
              </a:spcAft>
              <a:tabLst/>
            </a:pPr>
            <a:r>
              <a:rPr kumimoji="0" lang="fr-FR" altLang="fr-FR" sz="1200" b="1" i="0" u="none" strike="noStrike" cap="none" normalizeH="0" baseline="0" dirty="0" smtClean="0">
                <a:ln>
                  <a:noFill/>
                </a:ln>
                <a:solidFill>
                  <a:schemeClr val="tx1"/>
                </a:solidFill>
                <a:effectLst/>
                <a:latin typeface="Calibri" panose="020F0502020204030204" pitchFamily="34" charset="0"/>
              </a:rPr>
              <a:t>terminal</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119291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142875" y="274638"/>
            <a:ext cx="8858250" cy="6369050"/>
          </a:xfrm>
        </p:spPr>
        <p:txBody>
          <a:bodyPr rtlCol="0"/>
          <a:lstStyle/>
          <a:p>
            <a:pPr eaLnBrk="1" fontAlgn="auto" hangingPunct="1">
              <a:spcAft>
                <a:spcPts val="0"/>
              </a:spcAft>
              <a:defRPr/>
            </a:pPr>
            <a:r>
              <a:rPr lang="fr-FR" sz="6600" dirty="0" smtClean="0">
                <a:solidFill>
                  <a:srgbClr val="0070C0"/>
                </a:solidFill>
                <a:effectLst>
                  <a:outerShdw blurRad="38100" dist="38100" dir="2700000" algn="tl">
                    <a:srgbClr val="000000">
                      <a:alpha val="43137"/>
                    </a:srgbClr>
                  </a:outerShdw>
                </a:effectLst>
                <a:latin typeface="Comic Sans MS" pitchFamily="66" charset="0"/>
              </a:rPr>
              <a:t>LES BACS </a:t>
            </a:r>
            <a:br>
              <a:rPr lang="fr-FR" sz="6600" dirty="0" smtClean="0">
                <a:solidFill>
                  <a:srgbClr val="0070C0"/>
                </a:solidFill>
                <a:effectLst>
                  <a:outerShdw blurRad="38100" dist="38100" dir="2700000" algn="tl">
                    <a:srgbClr val="000000">
                      <a:alpha val="43137"/>
                    </a:srgbClr>
                  </a:outerShdw>
                </a:effectLst>
                <a:latin typeface="Comic Sans MS" pitchFamily="66" charset="0"/>
              </a:rPr>
            </a:br>
            <a:r>
              <a:rPr lang="fr-FR" sz="6600" dirty="0" smtClean="0">
                <a:solidFill>
                  <a:srgbClr val="0070C0"/>
                </a:solidFill>
                <a:effectLst>
                  <a:outerShdw blurRad="38100" dist="38100" dir="2700000" algn="tl">
                    <a:srgbClr val="000000">
                      <a:alpha val="43137"/>
                    </a:srgbClr>
                  </a:outerShdw>
                </a:effectLst>
                <a:latin typeface="Comic Sans MS" pitchFamily="66" charset="0"/>
              </a:rPr>
              <a:t>TECHNOLOGIQUES</a:t>
            </a:r>
            <a:r>
              <a:rPr lang="fr-FR" dirty="0" smtClean="0"/>
              <a:t/>
            </a:r>
            <a:br>
              <a:rPr lang="fr-FR" dirty="0" smtClean="0"/>
            </a:b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heckerboard(across)">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normAutofit/>
          </a:bodyPr>
          <a:lstStyle/>
          <a:p>
            <a:r>
              <a:rPr lang="fr-FR" sz="3600" dirty="0" smtClean="0">
                <a:solidFill>
                  <a:srgbClr val="0070C0"/>
                </a:solidFill>
                <a:latin typeface="Comic Sans MS" panose="030F0702030302020204" pitchFamily="66" charset="0"/>
              </a:rPr>
              <a:t>Les différentes séries</a:t>
            </a:r>
            <a:endParaRPr lang="fr-FR" sz="3600" dirty="0">
              <a:solidFill>
                <a:srgbClr val="0070C0"/>
              </a:solidFill>
              <a:latin typeface="Comic Sans MS" panose="030F0702030302020204" pitchFamily="66" charset="0"/>
            </a:endParaRPr>
          </a:p>
        </p:txBody>
      </p:sp>
      <p:sp>
        <p:nvSpPr>
          <p:cNvPr id="4" name="ZoneTexte 3"/>
          <p:cNvSpPr txBox="1"/>
          <p:nvPr/>
        </p:nvSpPr>
        <p:spPr>
          <a:xfrm>
            <a:off x="251520" y="1196752"/>
            <a:ext cx="9178859" cy="1815882"/>
          </a:xfrm>
          <a:prstGeom prst="rect">
            <a:avLst/>
          </a:prstGeom>
          <a:noFill/>
        </p:spPr>
        <p:txBody>
          <a:bodyPr wrap="none" rtlCol="0">
            <a:spAutoFit/>
          </a:bodyPr>
          <a:lstStyle/>
          <a:p>
            <a:r>
              <a:rPr lang="fr-FR" sz="2800" b="1" dirty="0" smtClean="0">
                <a:latin typeface="Calibri" panose="020F0502020204030204" pitchFamily="34" charset="0"/>
              </a:rPr>
              <a:t>Les </a:t>
            </a:r>
            <a:r>
              <a:rPr lang="fr-FR" sz="2800" b="1" dirty="0" smtClean="0">
                <a:solidFill>
                  <a:srgbClr val="0070C0"/>
                </a:solidFill>
                <a:latin typeface="Calibri" panose="020F0502020204030204" pitchFamily="34" charset="0"/>
              </a:rPr>
              <a:t>8 séries de Bacs technologiques </a:t>
            </a:r>
            <a:r>
              <a:rPr lang="fr-FR" sz="2800" b="1" dirty="0" smtClean="0">
                <a:latin typeface="Calibri" panose="020F0502020204030204" pitchFamily="34" charset="0"/>
              </a:rPr>
              <a:t>(STI2D, STL, ST2S, STMG,</a:t>
            </a:r>
          </a:p>
          <a:p>
            <a:r>
              <a:rPr lang="fr-FR" sz="2800" b="1" dirty="0" smtClean="0">
                <a:latin typeface="Calibri" panose="020F0502020204030204" pitchFamily="34" charset="0"/>
              </a:rPr>
              <a:t>STAV, STD2A, TDM et STHR), permettent de </a:t>
            </a:r>
            <a:r>
              <a:rPr lang="fr-FR" sz="2800" b="1" dirty="0" smtClean="0">
                <a:solidFill>
                  <a:srgbClr val="0070C0"/>
                </a:solidFill>
                <a:latin typeface="Calibri" panose="020F0502020204030204" pitchFamily="34" charset="0"/>
              </a:rPr>
              <a:t>découvrir</a:t>
            </a:r>
            <a:r>
              <a:rPr lang="fr-FR" sz="2800" b="1" dirty="0" smtClean="0">
                <a:latin typeface="Calibri" panose="020F0502020204030204" pitchFamily="34" charset="0"/>
              </a:rPr>
              <a:t>, </a:t>
            </a:r>
          </a:p>
          <a:p>
            <a:r>
              <a:rPr lang="fr-FR" sz="2800" b="1" dirty="0" smtClean="0">
                <a:latin typeface="Calibri" panose="020F0502020204030204" pitchFamily="34" charset="0"/>
              </a:rPr>
              <a:t>au travers de cours théoriques et pratiques: un des </a:t>
            </a:r>
          </a:p>
          <a:p>
            <a:r>
              <a:rPr lang="fr-FR" sz="2800" b="1" dirty="0" smtClean="0">
                <a:latin typeface="Calibri" panose="020F0502020204030204" pitchFamily="34" charset="0"/>
              </a:rPr>
              <a:t>domaines d’activités. </a:t>
            </a:r>
            <a:endParaRPr lang="fr-FR" sz="2800" b="1" dirty="0">
              <a:latin typeface="Calibri" panose="020F0502020204030204" pitchFamily="34" charset="0"/>
            </a:endParaRPr>
          </a:p>
        </p:txBody>
      </p:sp>
      <p:sp>
        <p:nvSpPr>
          <p:cNvPr id="5" name="ZoneTexte 4"/>
          <p:cNvSpPr txBox="1"/>
          <p:nvPr/>
        </p:nvSpPr>
        <p:spPr>
          <a:xfrm>
            <a:off x="251520" y="3501008"/>
            <a:ext cx="8527206" cy="1384995"/>
          </a:xfrm>
          <a:prstGeom prst="rect">
            <a:avLst/>
          </a:prstGeom>
          <a:noFill/>
        </p:spPr>
        <p:txBody>
          <a:bodyPr wrap="none" rtlCol="0">
            <a:spAutoFit/>
          </a:bodyPr>
          <a:lstStyle/>
          <a:p>
            <a:r>
              <a:rPr lang="fr-FR" sz="2800" b="1" dirty="0" smtClean="0">
                <a:latin typeface="Calibri" panose="020F0502020204030204" pitchFamily="34" charset="0"/>
              </a:rPr>
              <a:t>Enseignements </a:t>
            </a:r>
            <a:r>
              <a:rPr lang="fr-FR" sz="2800" b="1" dirty="0" smtClean="0">
                <a:solidFill>
                  <a:srgbClr val="0070C0"/>
                </a:solidFill>
                <a:latin typeface="Calibri" panose="020F0502020204030204" pitchFamily="34" charset="0"/>
              </a:rPr>
              <a:t>général et technologique alternent </a:t>
            </a:r>
            <a:r>
              <a:rPr lang="fr-FR" sz="2800" b="1" dirty="0" smtClean="0">
                <a:latin typeface="Calibri" panose="020F0502020204030204" pitchFamily="34" charset="0"/>
              </a:rPr>
              <a:t>avec </a:t>
            </a:r>
          </a:p>
          <a:p>
            <a:r>
              <a:rPr lang="fr-FR" sz="2800" b="1" dirty="0" smtClean="0">
                <a:latin typeface="Calibri" panose="020F0502020204030204" pitchFamily="34" charset="0"/>
              </a:rPr>
              <a:t>des cours théoriques et des travaux dirigés (TD) </a:t>
            </a:r>
          </a:p>
          <a:p>
            <a:r>
              <a:rPr lang="fr-FR" sz="2800" b="1" dirty="0" smtClean="0">
                <a:latin typeface="Calibri" panose="020F0502020204030204" pitchFamily="34" charset="0"/>
              </a:rPr>
              <a:t>ou pratiques (TP).</a:t>
            </a:r>
            <a:endParaRPr lang="fr-FR" sz="2800" b="1" dirty="0">
              <a:latin typeface="Calibri" panose="020F0502020204030204" pitchFamily="34" charset="0"/>
            </a:endParaRPr>
          </a:p>
        </p:txBody>
      </p:sp>
      <p:sp>
        <p:nvSpPr>
          <p:cNvPr id="6" name="ZoneTexte 5"/>
          <p:cNvSpPr txBox="1"/>
          <p:nvPr/>
        </p:nvSpPr>
        <p:spPr>
          <a:xfrm>
            <a:off x="12470" y="5373216"/>
            <a:ext cx="9178858" cy="1384995"/>
          </a:xfrm>
          <a:prstGeom prst="rect">
            <a:avLst/>
          </a:prstGeom>
          <a:noFill/>
        </p:spPr>
        <p:txBody>
          <a:bodyPr wrap="square" rtlCol="0">
            <a:spAutoFit/>
          </a:bodyPr>
          <a:lstStyle/>
          <a:p>
            <a:r>
              <a:rPr lang="fr-FR" sz="2800" b="1" dirty="0" smtClean="0">
                <a:latin typeface="Calibri" panose="020F0502020204030204" pitchFamily="34" charset="0"/>
              </a:rPr>
              <a:t>L’étude et la mise en pratique </a:t>
            </a:r>
            <a:r>
              <a:rPr lang="fr-FR" sz="2800" b="1" dirty="0" smtClean="0">
                <a:solidFill>
                  <a:srgbClr val="0070C0"/>
                </a:solidFill>
                <a:latin typeface="Calibri" panose="020F0502020204030204" pitchFamily="34" charset="0"/>
              </a:rPr>
              <a:t>des applications concrètes</a:t>
            </a:r>
          </a:p>
          <a:p>
            <a:r>
              <a:rPr lang="fr-FR" sz="2800" b="1" dirty="0" smtClean="0">
                <a:latin typeface="Calibri" panose="020F0502020204030204" pitchFamily="34" charset="0"/>
              </a:rPr>
              <a:t>(fabrication, étude de dossiers, manipulation en laboratoire), </a:t>
            </a:r>
          </a:p>
          <a:p>
            <a:r>
              <a:rPr lang="fr-FR" sz="2800" b="1" dirty="0">
                <a:latin typeface="Calibri" panose="020F0502020204030204" pitchFamily="34" charset="0"/>
              </a:rPr>
              <a:t>o</a:t>
            </a:r>
            <a:r>
              <a:rPr lang="fr-FR" sz="2800" b="1" dirty="0" smtClean="0">
                <a:latin typeface="Calibri" panose="020F0502020204030204" pitchFamily="34" charset="0"/>
              </a:rPr>
              <a:t>ccupent une bonne partie de l’emploi du temps.</a:t>
            </a:r>
            <a:endParaRPr lang="fr-FR" sz="2800" b="1" dirty="0">
              <a:latin typeface="Calibri" panose="020F0502020204030204" pitchFamily="34" charset="0"/>
            </a:endParaRPr>
          </a:p>
        </p:txBody>
      </p:sp>
    </p:spTree>
    <p:extLst>
      <p:ext uri="{BB962C8B-B14F-4D97-AF65-F5344CB8AC3E}">
        <p14:creationId xmlns:p14="http://schemas.microsoft.com/office/powerpoint/2010/main" xmlns="" val="17708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672" y="44624"/>
            <a:ext cx="6162264" cy="646331"/>
          </a:xfrm>
          <a:prstGeom prst="rect">
            <a:avLst/>
          </a:prstGeom>
          <a:noFill/>
        </p:spPr>
        <p:txBody>
          <a:bodyPr wrap="none" rtlCol="0">
            <a:spAutoFit/>
          </a:bodyPr>
          <a:lstStyle/>
          <a:p>
            <a:pPr algn="ctr"/>
            <a:r>
              <a:rPr lang="fr-FR" sz="3600" dirty="0" smtClean="0">
                <a:solidFill>
                  <a:srgbClr val="0070C0"/>
                </a:solidFill>
                <a:latin typeface="Comic Sans MS" panose="030F0702030302020204" pitchFamily="66" charset="0"/>
              </a:rPr>
              <a:t>Après un Bac Technologique</a:t>
            </a:r>
            <a:endParaRPr lang="fr-FR" sz="3600" dirty="0">
              <a:solidFill>
                <a:srgbClr val="0070C0"/>
              </a:solidFill>
              <a:latin typeface="Comic Sans MS" panose="030F0702030302020204" pitchFamily="66" charset="0"/>
            </a:endParaRPr>
          </a:p>
        </p:txBody>
      </p:sp>
      <p:sp>
        <p:nvSpPr>
          <p:cNvPr id="3" name="ZoneTexte 2"/>
          <p:cNvSpPr txBox="1"/>
          <p:nvPr/>
        </p:nvSpPr>
        <p:spPr>
          <a:xfrm>
            <a:off x="251520" y="980728"/>
            <a:ext cx="8323497" cy="1292662"/>
          </a:xfrm>
          <a:prstGeom prst="rect">
            <a:avLst/>
          </a:prstGeom>
          <a:noFill/>
        </p:spPr>
        <p:txBody>
          <a:bodyPr wrap="none" rtlCol="0">
            <a:spAutoFit/>
          </a:bodyPr>
          <a:lstStyle/>
          <a:p>
            <a:r>
              <a:rPr lang="fr-FR" sz="2600" b="1" dirty="0" smtClean="0">
                <a:latin typeface="Calibri" panose="020F0502020204030204" pitchFamily="34" charset="0"/>
              </a:rPr>
              <a:t>Les </a:t>
            </a:r>
            <a:r>
              <a:rPr lang="fr-FR" sz="2600" b="1" dirty="0">
                <a:latin typeface="Calibri" panose="020F0502020204030204" pitchFamily="34" charset="0"/>
              </a:rPr>
              <a:t>b</a:t>
            </a:r>
            <a:r>
              <a:rPr lang="fr-FR" sz="2600" b="1" dirty="0" smtClean="0">
                <a:latin typeface="Calibri" panose="020F0502020204030204" pitchFamily="34" charset="0"/>
              </a:rPr>
              <a:t>acheliers technologiques ont accès à toutes les voies, </a:t>
            </a:r>
          </a:p>
          <a:p>
            <a:r>
              <a:rPr lang="fr-FR" sz="2600" b="1" dirty="0" smtClean="0">
                <a:latin typeface="Calibri" panose="020F0502020204030204" pitchFamily="34" charset="0"/>
              </a:rPr>
              <a:t>mais leurs </a:t>
            </a:r>
            <a:r>
              <a:rPr lang="fr-FR" sz="2600" b="1" dirty="0" smtClean="0">
                <a:solidFill>
                  <a:srgbClr val="0070C0"/>
                </a:solidFill>
                <a:latin typeface="Calibri" panose="020F0502020204030204" pitchFamily="34" charset="0"/>
              </a:rPr>
              <a:t>chances de réussites sont plus importantes dans</a:t>
            </a:r>
          </a:p>
          <a:p>
            <a:r>
              <a:rPr lang="fr-FR" sz="2600" b="1" dirty="0" smtClean="0">
                <a:solidFill>
                  <a:srgbClr val="0070C0"/>
                </a:solidFill>
                <a:latin typeface="Calibri" panose="020F0502020204030204" pitchFamily="34" charset="0"/>
              </a:rPr>
              <a:t>les filières technologiques</a:t>
            </a:r>
            <a:r>
              <a:rPr lang="fr-FR" sz="2600" b="1" dirty="0" smtClean="0">
                <a:latin typeface="Calibri" panose="020F0502020204030204" pitchFamily="34" charset="0"/>
              </a:rPr>
              <a:t>.</a:t>
            </a:r>
            <a:endParaRPr lang="fr-FR" sz="2600" b="1" dirty="0">
              <a:latin typeface="Calibri" panose="020F0502020204030204" pitchFamily="34" charset="0"/>
            </a:endParaRPr>
          </a:p>
        </p:txBody>
      </p:sp>
      <p:sp>
        <p:nvSpPr>
          <p:cNvPr id="4" name="ZoneTexte 3"/>
          <p:cNvSpPr txBox="1"/>
          <p:nvPr/>
        </p:nvSpPr>
        <p:spPr>
          <a:xfrm>
            <a:off x="251520" y="2564904"/>
            <a:ext cx="7905819" cy="892552"/>
          </a:xfrm>
          <a:prstGeom prst="rect">
            <a:avLst/>
          </a:prstGeom>
          <a:noFill/>
        </p:spPr>
        <p:txBody>
          <a:bodyPr wrap="none" rtlCol="0">
            <a:spAutoFit/>
          </a:bodyPr>
          <a:lstStyle/>
          <a:p>
            <a:r>
              <a:rPr lang="fr-FR" sz="2600" b="1" dirty="0" smtClean="0">
                <a:latin typeface="Calibri" panose="020F0502020204030204" pitchFamily="34" charset="0"/>
              </a:rPr>
              <a:t>Les</a:t>
            </a:r>
            <a:r>
              <a:rPr lang="fr-FR" sz="2600" b="1" dirty="0" smtClean="0">
                <a:solidFill>
                  <a:srgbClr val="0070C0"/>
                </a:solidFill>
                <a:latin typeface="Calibri" panose="020F0502020204030204" pitchFamily="34" charset="0"/>
              </a:rPr>
              <a:t> BTS </a:t>
            </a:r>
            <a:r>
              <a:rPr lang="fr-FR" sz="2600" b="1" dirty="0" smtClean="0">
                <a:latin typeface="Calibri" panose="020F0502020204030204" pitchFamily="34" charset="0"/>
              </a:rPr>
              <a:t>ou </a:t>
            </a:r>
            <a:r>
              <a:rPr lang="fr-FR" sz="2600" b="1" dirty="0" smtClean="0">
                <a:solidFill>
                  <a:srgbClr val="0070C0"/>
                </a:solidFill>
                <a:latin typeface="Calibri" panose="020F0502020204030204" pitchFamily="34" charset="0"/>
              </a:rPr>
              <a:t>DUT</a:t>
            </a:r>
            <a:r>
              <a:rPr lang="fr-FR" sz="2600" b="1" dirty="0" smtClean="0">
                <a:latin typeface="Calibri" panose="020F0502020204030204" pitchFamily="34" charset="0"/>
              </a:rPr>
              <a:t> (en 2 ans) offrent des spécialités dans la</a:t>
            </a:r>
          </a:p>
          <a:p>
            <a:r>
              <a:rPr lang="fr-FR" sz="2600" b="1" dirty="0" smtClean="0">
                <a:latin typeface="Calibri" panose="020F0502020204030204" pitchFamily="34" charset="0"/>
              </a:rPr>
              <a:t>continuité d’un bac précis.</a:t>
            </a:r>
            <a:endParaRPr lang="fr-FR" sz="2600" b="1" dirty="0">
              <a:latin typeface="Calibri" panose="020F0502020204030204" pitchFamily="34" charset="0"/>
            </a:endParaRPr>
          </a:p>
        </p:txBody>
      </p:sp>
      <p:sp>
        <p:nvSpPr>
          <p:cNvPr id="5" name="ZoneTexte 4"/>
          <p:cNvSpPr txBox="1"/>
          <p:nvPr/>
        </p:nvSpPr>
        <p:spPr>
          <a:xfrm>
            <a:off x="251520" y="3717032"/>
            <a:ext cx="8428013" cy="1292662"/>
          </a:xfrm>
          <a:prstGeom prst="rect">
            <a:avLst/>
          </a:prstGeom>
          <a:noFill/>
        </p:spPr>
        <p:txBody>
          <a:bodyPr wrap="none" rtlCol="0">
            <a:spAutoFit/>
          </a:bodyPr>
          <a:lstStyle/>
          <a:p>
            <a:r>
              <a:rPr lang="fr-FR" sz="2600" b="1" dirty="0" smtClean="0">
                <a:solidFill>
                  <a:srgbClr val="0070C0"/>
                </a:solidFill>
                <a:latin typeface="Calibri" panose="020F0502020204030204" pitchFamily="34" charset="0"/>
              </a:rPr>
              <a:t>Les écoles spécialisées</a:t>
            </a:r>
            <a:r>
              <a:rPr lang="fr-FR" sz="2600" b="1" dirty="0" smtClean="0">
                <a:latin typeface="Calibri" panose="020F0502020204030204" pitchFamily="34" charset="0"/>
              </a:rPr>
              <a:t> (du social, du paramédical, du</a:t>
            </a:r>
          </a:p>
          <a:p>
            <a:r>
              <a:rPr lang="fr-FR" sz="2600" b="1" dirty="0" smtClean="0">
                <a:latin typeface="Calibri" panose="020F0502020204030204" pitchFamily="34" charset="0"/>
              </a:rPr>
              <a:t>commerce, de la communication..) recrutent généralement </a:t>
            </a:r>
          </a:p>
          <a:p>
            <a:r>
              <a:rPr lang="fr-FR" sz="2600" b="1" dirty="0">
                <a:latin typeface="Calibri" panose="020F0502020204030204" pitchFamily="34" charset="0"/>
              </a:rPr>
              <a:t>s</a:t>
            </a:r>
            <a:r>
              <a:rPr lang="fr-FR" sz="2600" b="1" dirty="0" smtClean="0">
                <a:latin typeface="Calibri" panose="020F0502020204030204" pitchFamily="34" charset="0"/>
              </a:rPr>
              <a:t>ur concours</a:t>
            </a:r>
            <a:r>
              <a:rPr lang="fr-FR" sz="2600" b="1" dirty="0" smtClean="0">
                <a:solidFill>
                  <a:srgbClr val="0070C0"/>
                </a:solidFill>
                <a:latin typeface="Calibri" panose="020F0502020204030204" pitchFamily="34" charset="0"/>
              </a:rPr>
              <a:t> </a:t>
            </a:r>
            <a:r>
              <a:rPr lang="fr-FR" sz="2600" b="1" dirty="0" smtClean="0">
                <a:latin typeface="Calibri" panose="020F0502020204030204" pitchFamily="34" charset="0"/>
              </a:rPr>
              <a:t>ou dossier pour 2 à 5 ans d’études.</a:t>
            </a:r>
            <a:endParaRPr lang="fr-FR" sz="2600" b="1" dirty="0">
              <a:latin typeface="Calibri" panose="020F0502020204030204" pitchFamily="34" charset="0"/>
            </a:endParaRPr>
          </a:p>
        </p:txBody>
      </p:sp>
      <p:sp>
        <p:nvSpPr>
          <p:cNvPr id="6" name="ZoneTexte 5"/>
          <p:cNvSpPr txBox="1"/>
          <p:nvPr/>
        </p:nvSpPr>
        <p:spPr>
          <a:xfrm>
            <a:off x="251520" y="5229200"/>
            <a:ext cx="8856335" cy="892552"/>
          </a:xfrm>
          <a:prstGeom prst="rect">
            <a:avLst/>
          </a:prstGeom>
          <a:noFill/>
        </p:spPr>
        <p:txBody>
          <a:bodyPr wrap="none" rtlCol="0">
            <a:spAutoFit/>
          </a:bodyPr>
          <a:lstStyle/>
          <a:p>
            <a:r>
              <a:rPr lang="fr-FR" sz="2600" b="1" dirty="0" smtClean="0">
                <a:solidFill>
                  <a:srgbClr val="0070C0"/>
                </a:solidFill>
                <a:latin typeface="Calibri" panose="020F0502020204030204" pitchFamily="34" charset="0"/>
              </a:rPr>
              <a:t>Certaines Classes Préparatoires aux Grandes </a:t>
            </a:r>
            <a:r>
              <a:rPr lang="fr-FR" sz="2600" b="1" dirty="0">
                <a:solidFill>
                  <a:srgbClr val="0070C0"/>
                </a:solidFill>
                <a:latin typeface="Calibri" panose="020F0502020204030204" pitchFamily="34" charset="0"/>
              </a:rPr>
              <a:t>E</a:t>
            </a:r>
            <a:r>
              <a:rPr lang="fr-FR" sz="2600" b="1" dirty="0" smtClean="0">
                <a:solidFill>
                  <a:srgbClr val="0070C0"/>
                </a:solidFill>
                <a:latin typeface="Calibri" panose="020F0502020204030204" pitchFamily="34" charset="0"/>
              </a:rPr>
              <a:t>coles (CPGE), </a:t>
            </a:r>
          </a:p>
          <a:p>
            <a:r>
              <a:rPr lang="fr-FR" sz="2600" b="1" dirty="0">
                <a:latin typeface="Calibri" panose="020F0502020204030204" pitchFamily="34" charset="0"/>
              </a:rPr>
              <a:t>s</a:t>
            </a:r>
            <a:r>
              <a:rPr lang="fr-FR" sz="2600" b="1" dirty="0" smtClean="0">
                <a:latin typeface="Calibri" panose="020F0502020204030204" pitchFamily="34" charset="0"/>
              </a:rPr>
              <a:t>ont réservées aux bacheliers techno (STAV, STL, STI2D, STMG).</a:t>
            </a:r>
            <a:endParaRPr lang="fr-FR" sz="2600" b="1" dirty="0">
              <a:latin typeface="Calibri" panose="020F0502020204030204" pitchFamily="34" charset="0"/>
            </a:endParaRPr>
          </a:p>
        </p:txBody>
      </p:sp>
      <p:sp>
        <p:nvSpPr>
          <p:cNvPr id="7" name="ZoneTexte 6"/>
          <p:cNvSpPr txBox="1"/>
          <p:nvPr/>
        </p:nvSpPr>
        <p:spPr>
          <a:xfrm>
            <a:off x="251520" y="6341258"/>
            <a:ext cx="6770700" cy="492443"/>
          </a:xfrm>
          <a:prstGeom prst="rect">
            <a:avLst/>
          </a:prstGeom>
          <a:noFill/>
        </p:spPr>
        <p:txBody>
          <a:bodyPr wrap="none" rtlCol="0">
            <a:spAutoFit/>
          </a:bodyPr>
          <a:lstStyle/>
          <a:p>
            <a:r>
              <a:rPr lang="fr-FR" sz="2600" b="1" i="1" dirty="0" smtClean="0">
                <a:solidFill>
                  <a:srgbClr val="0070C0"/>
                </a:solidFill>
                <a:latin typeface="Calibri" panose="020F0502020204030204" pitchFamily="34" charset="0"/>
              </a:rPr>
              <a:t>Filière universitaire </a:t>
            </a:r>
            <a:r>
              <a:rPr lang="fr-FR" sz="2600" b="1" dirty="0" smtClean="0">
                <a:latin typeface="Calibri" panose="020F0502020204030204" pitchFamily="34" charset="0"/>
              </a:rPr>
              <a:t>pour 3 à 5 ans au minimum.</a:t>
            </a:r>
            <a:endParaRPr lang="fr-FR" sz="2600" b="1" dirty="0">
              <a:latin typeface="Calibri" panose="020F0502020204030204" pitchFamily="34" charset="0"/>
            </a:endParaRPr>
          </a:p>
        </p:txBody>
      </p:sp>
    </p:spTree>
    <p:extLst>
      <p:ext uri="{BB962C8B-B14F-4D97-AF65-F5344CB8AC3E}">
        <p14:creationId xmlns:p14="http://schemas.microsoft.com/office/powerpoint/2010/main" xmlns="" val="2362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8" name="Group 44"/>
          <p:cNvGraphicFramePr>
            <a:graphicFrameLocks noGrp="1"/>
          </p:cNvGraphicFramePr>
          <p:nvPr>
            <p:ph type="tbl" idx="1"/>
            <p:extLst>
              <p:ext uri="{D42A27DB-BD31-4B8C-83A1-F6EECF244321}">
                <p14:modId xmlns:p14="http://schemas.microsoft.com/office/powerpoint/2010/main" xmlns="" val="1163299128"/>
              </p:ext>
            </p:extLst>
          </p:nvPr>
        </p:nvGraphicFramePr>
        <p:xfrm>
          <a:off x="250825" y="260350"/>
          <a:ext cx="8713788" cy="1225296"/>
        </p:xfrm>
        <a:graphic>
          <a:graphicData uri="http://schemas.openxmlformats.org/drawingml/2006/table">
            <a:tbl>
              <a:tblPr/>
              <a:tblGrid>
                <a:gridCol w="2088927"/>
                <a:gridCol w="3411761"/>
                <a:gridCol w="3213100"/>
              </a:tblGrid>
              <a:tr h="1181100">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7200" b="1" i="0" u="none" strike="noStrike" cap="none" normalizeH="0" baseline="0" dirty="0" smtClean="0">
                          <a:ln>
                            <a:noFill/>
                          </a:ln>
                          <a:solidFill>
                            <a:srgbClr val="0070C0"/>
                          </a:solidFill>
                          <a:effectLst/>
                          <a:latin typeface="Cooper Black" pitchFamily="18" charset="0"/>
                        </a:rPr>
                        <a:t>STI2D</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Sciences et Technologies de l’Industrie et du Développement Durable</a:t>
                      </a: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sp>
        <p:nvSpPr>
          <p:cNvPr id="4" name="ZoneTexte 3"/>
          <p:cNvSpPr txBox="1"/>
          <p:nvPr/>
        </p:nvSpPr>
        <p:spPr>
          <a:xfrm>
            <a:off x="395536" y="1772816"/>
            <a:ext cx="8424936" cy="2246769"/>
          </a:xfrm>
          <a:prstGeom prst="rect">
            <a:avLst/>
          </a:prstGeom>
          <a:noFill/>
        </p:spPr>
        <p:txBody>
          <a:bodyPr wrap="square" rtlCol="0">
            <a:spAutoFit/>
          </a:bodyPr>
          <a:lstStyle/>
          <a:p>
            <a:pPr algn="just"/>
            <a:r>
              <a:rPr lang="fr-FR" sz="2800" b="1" dirty="0" smtClean="0">
                <a:latin typeface="Calibri" pitchFamily="34" charset="0"/>
              </a:rPr>
              <a:t>Pour les élèves qui s’intéressent à l’</a:t>
            </a:r>
            <a:r>
              <a:rPr lang="fr-FR" sz="2800" b="1" dirty="0" smtClean="0">
                <a:solidFill>
                  <a:srgbClr val="0070C0"/>
                </a:solidFill>
                <a:latin typeface="Calibri" pitchFamily="34" charset="0"/>
              </a:rPr>
              <a:t>industrie</a:t>
            </a:r>
            <a:r>
              <a:rPr lang="fr-FR" sz="2800" b="1" dirty="0" smtClean="0">
                <a:latin typeface="Calibri" pitchFamily="34" charset="0"/>
              </a:rPr>
              <a:t>, à </a:t>
            </a:r>
            <a:r>
              <a:rPr lang="fr-FR" sz="2800" b="1" dirty="0" smtClean="0">
                <a:solidFill>
                  <a:srgbClr val="0070C0"/>
                </a:solidFill>
                <a:latin typeface="Calibri" pitchFamily="34" charset="0"/>
              </a:rPr>
              <a:t>l’innovation technologique</a:t>
            </a:r>
            <a:r>
              <a:rPr lang="fr-FR" sz="2800" b="1" dirty="0" smtClean="0">
                <a:latin typeface="Calibri" pitchFamily="34" charset="0"/>
              </a:rPr>
              <a:t> et à la </a:t>
            </a:r>
            <a:r>
              <a:rPr lang="fr-FR" sz="2800" b="1" dirty="0" smtClean="0">
                <a:solidFill>
                  <a:srgbClr val="0070C0"/>
                </a:solidFill>
                <a:latin typeface="Calibri" pitchFamily="34" charset="0"/>
              </a:rPr>
              <a:t>préservation de l’environnement</a:t>
            </a:r>
            <a:r>
              <a:rPr lang="fr-FR" sz="2800" b="1" dirty="0" smtClean="0">
                <a:latin typeface="Calibri" pitchFamily="34" charset="0"/>
              </a:rPr>
              <a:t>, et qui souhaitent suivre une </a:t>
            </a:r>
            <a:r>
              <a:rPr lang="fr-FR" sz="2800" b="1" dirty="0" smtClean="0">
                <a:solidFill>
                  <a:srgbClr val="0070C0"/>
                </a:solidFill>
                <a:latin typeface="Calibri" pitchFamily="34" charset="0"/>
              </a:rPr>
              <a:t>formation technologique polyvalente </a:t>
            </a:r>
            <a:r>
              <a:rPr lang="fr-FR" sz="2800" b="1" dirty="0" smtClean="0">
                <a:latin typeface="Calibri" pitchFamily="34" charset="0"/>
              </a:rPr>
              <a:t>en vue d’une poursuite d’études.</a:t>
            </a:r>
            <a:endParaRPr lang="fr-FR" sz="2400" b="1" dirty="0" smtClean="0">
              <a:latin typeface="Calibri" pitchFamily="34" charset="0"/>
            </a:endParaRPr>
          </a:p>
        </p:txBody>
      </p:sp>
      <p:sp>
        <p:nvSpPr>
          <p:cNvPr id="5" name="ZoneTexte 4"/>
          <p:cNvSpPr txBox="1"/>
          <p:nvPr/>
        </p:nvSpPr>
        <p:spPr>
          <a:xfrm>
            <a:off x="395536" y="4941168"/>
            <a:ext cx="8208912" cy="1384995"/>
          </a:xfrm>
          <a:prstGeom prst="rect">
            <a:avLst/>
          </a:prstGeom>
          <a:noFill/>
        </p:spPr>
        <p:txBody>
          <a:bodyPr wrap="square" rtlCol="0">
            <a:spAutoFit/>
          </a:bodyPr>
          <a:lstStyle/>
          <a:p>
            <a:pPr algn="just"/>
            <a:r>
              <a:rPr lang="fr-FR" sz="2800" b="1" dirty="0" smtClean="0">
                <a:latin typeface="Calibri" pitchFamily="34" charset="0"/>
              </a:rPr>
              <a:t>A la fois théorique et pratique, ce bac s’adresse aux élèves attirés par la </a:t>
            </a:r>
            <a:r>
              <a:rPr lang="fr-FR" sz="2800" b="1" dirty="0" smtClean="0">
                <a:solidFill>
                  <a:srgbClr val="0070C0"/>
                </a:solidFill>
                <a:latin typeface="Calibri" pitchFamily="34" charset="0"/>
              </a:rPr>
              <a:t>conception</a:t>
            </a:r>
            <a:r>
              <a:rPr lang="fr-FR" sz="2800" b="1" dirty="0" smtClean="0">
                <a:latin typeface="Calibri" pitchFamily="34" charset="0"/>
              </a:rPr>
              <a:t>, la </a:t>
            </a:r>
            <a:r>
              <a:rPr lang="fr-FR" sz="2800" b="1" dirty="0" smtClean="0">
                <a:solidFill>
                  <a:srgbClr val="0070C0"/>
                </a:solidFill>
                <a:latin typeface="Calibri" pitchFamily="34" charset="0"/>
              </a:rPr>
              <a:t>fabrication</a:t>
            </a:r>
            <a:r>
              <a:rPr lang="fr-FR" sz="2800" b="1" dirty="0" smtClean="0">
                <a:latin typeface="Calibri" pitchFamily="34" charset="0"/>
              </a:rPr>
              <a:t>, l’</a:t>
            </a:r>
            <a:r>
              <a:rPr lang="fr-FR" sz="2800" b="1" dirty="0" smtClean="0">
                <a:solidFill>
                  <a:srgbClr val="0070C0"/>
                </a:solidFill>
                <a:latin typeface="Calibri" pitchFamily="34" charset="0"/>
              </a:rPr>
              <a:t>organisation</a:t>
            </a:r>
            <a:r>
              <a:rPr lang="fr-FR" sz="2800" b="1" dirty="0" smtClean="0">
                <a:latin typeface="Calibri" pitchFamily="34" charset="0"/>
              </a:rPr>
              <a:t> et la </a:t>
            </a:r>
            <a:r>
              <a:rPr lang="fr-FR" sz="2800" b="1" dirty="0" smtClean="0">
                <a:solidFill>
                  <a:srgbClr val="0070C0"/>
                </a:solidFill>
                <a:latin typeface="Calibri" pitchFamily="34" charset="0"/>
              </a:rPr>
              <a:t>gestion de projets industriels</a:t>
            </a:r>
            <a:r>
              <a:rPr lang="fr-FR" sz="2800" b="1" dirty="0" smtClean="0">
                <a:latin typeface="Calibri" pitchFamily="34" charset="0"/>
              </a:rPr>
              <a:t>.</a:t>
            </a:r>
            <a:endParaRPr lang="fr-FR" sz="2800" b="1" dirty="0">
              <a:latin typeface="Calibri" pitchFamily="34" charset="0"/>
            </a:endParaRPr>
          </a:p>
        </p:txBody>
      </p:sp>
      <p:pic>
        <p:nvPicPr>
          <p:cNvPr id="1026" name="Picture 2" descr="Afficher l'image d'origin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947" b="10938"/>
          <a:stretch/>
        </p:blipFill>
        <p:spPr bwMode="auto">
          <a:xfrm>
            <a:off x="4067943" y="3573016"/>
            <a:ext cx="2696193"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95536" y="4276827"/>
            <a:ext cx="4572000" cy="246221"/>
          </a:xfrm>
          <a:prstGeom prst="rect">
            <a:avLst/>
          </a:prstGeom>
        </p:spPr>
        <p:txBody>
          <a:bodyPr>
            <a:spAutoFit/>
          </a:bodyPr>
          <a:lstStyle/>
          <a:p>
            <a:r>
              <a:rPr lang="fr-FR" sz="1000" dirty="0">
                <a:hlinkClick r:id="rId3"/>
              </a:rPr>
              <a:t>https://oniseptv.onisep.fr/video/bac-techno-sti2d-presentation</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2028"/>
                                        </p:tgtEl>
                                      </p:cBhvr>
                                    </p:animEffect>
                                    <p:animScale>
                                      <p:cBhvr>
                                        <p:cTn id="7" dur="250" autoRev="1" fill="hold"/>
                                        <p:tgtEl>
                                          <p:spTgt spid="42028"/>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orientation.jpg"/>
          <p:cNvPicPr>
            <a:picLocks noChangeAspect="1"/>
          </p:cNvPicPr>
          <p:nvPr/>
        </p:nvPicPr>
        <p:blipFill>
          <a:blip r:embed="rId2" cstate="print"/>
          <a:stretch>
            <a:fillRect/>
          </a:stretch>
        </p:blipFill>
        <p:spPr>
          <a:xfrm>
            <a:off x="6588224" y="2924944"/>
            <a:ext cx="2098697" cy="1571997"/>
          </a:xfrm>
          <a:prstGeom prst="rect">
            <a:avLst/>
          </a:prstGeom>
        </p:spPr>
      </p:pic>
      <p:sp>
        <p:nvSpPr>
          <p:cNvPr id="2" name="Titre 1"/>
          <p:cNvSpPr>
            <a:spLocks noGrp="1"/>
          </p:cNvSpPr>
          <p:nvPr>
            <p:ph type="title"/>
          </p:nvPr>
        </p:nvSpPr>
        <p:spPr>
          <a:xfrm>
            <a:off x="467544" y="908720"/>
            <a:ext cx="8229600" cy="1143000"/>
          </a:xfrm>
        </p:spPr>
        <p:txBody>
          <a:bodyPr rtlCol="0">
            <a:noAutofit/>
          </a:bodyPr>
          <a:lstStyle/>
          <a:p>
            <a:pPr eaLnBrk="1" fontAlgn="auto" hangingPunct="1">
              <a:spcAft>
                <a:spcPts val="0"/>
              </a:spcAft>
              <a:defRPr/>
            </a:pPr>
            <a:r>
              <a:rPr lang="fr-FR" sz="3600" dirty="0" smtClean="0">
                <a:solidFill>
                  <a:srgbClr val="7030A0"/>
                </a:solidFill>
                <a:effectLst>
                  <a:outerShdw blurRad="38100" dist="38100" dir="2700000" algn="tl">
                    <a:srgbClr val="000000">
                      <a:alpha val="43137"/>
                    </a:srgbClr>
                  </a:outerShdw>
                </a:effectLst>
                <a:latin typeface="Comic Sans MS" pitchFamily="66" charset="0"/>
              </a:rPr>
              <a:t>Ce que les élèves doivent choisir cette année</a:t>
            </a:r>
            <a:endParaRPr lang="fr-FR" sz="3600" dirty="0">
              <a:solidFill>
                <a:srgbClr val="7030A0"/>
              </a:solidFill>
              <a:effectLst>
                <a:outerShdw blurRad="38100" dist="38100" dir="2700000" algn="tl">
                  <a:srgbClr val="000000">
                    <a:alpha val="43137"/>
                  </a:srgbClr>
                </a:outerShdw>
              </a:effectLst>
              <a:latin typeface="Comic Sans MS" pitchFamily="66" charset="0"/>
            </a:endParaRPr>
          </a:p>
        </p:txBody>
      </p:sp>
      <p:sp>
        <p:nvSpPr>
          <p:cNvPr id="3" name="Espace réservé du contenu 2"/>
          <p:cNvSpPr>
            <a:spLocks noGrp="1"/>
          </p:cNvSpPr>
          <p:nvPr>
            <p:ph idx="1"/>
          </p:nvPr>
        </p:nvSpPr>
        <p:spPr>
          <a:xfrm>
            <a:off x="323850" y="2636838"/>
            <a:ext cx="8401050" cy="2471737"/>
          </a:xfrm>
        </p:spPr>
        <p:txBody>
          <a:bodyPr rtlCol="0">
            <a:normAutofit/>
          </a:bodyPr>
          <a:lstStyle/>
          <a:p>
            <a:pPr marL="548640" indent="-411480" eaLnBrk="1" fontAlgn="auto" hangingPunct="1">
              <a:lnSpc>
                <a:spcPct val="120000"/>
              </a:lnSpc>
              <a:spcAft>
                <a:spcPts val="0"/>
              </a:spcAft>
              <a:buClr>
                <a:schemeClr val="tx1">
                  <a:shade val="95000"/>
                </a:schemeClr>
              </a:buClr>
              <a:buFont typeface="Wingdings 2"/>
              <a:buNone/>
              <a:defRPr/>
            </a:pPr>
            <a:r>
              <a:rPr lang="fr-FR" b="1" dirty="0" smtClean="0">
                <a:latin typeface="Calibri" pitchFamily="34" charset="0"/>
                <a:cs typeface="Calibri" pitchFamily="34" charset="0"/>
              </a:rPr>
              <a:t>Une série de baccalauréat en lien avec</a:t>
            </a:r>
          </a:p>
          <a:p>
            <a:pPr marL="548640" indent="-411480" eaLnBrk="1" fontAlgn="auto" hangingPunct="1">
              <a:lnSpc>
                <a:spcPct val="120000"/>
              </a:lnSpc>
              <a:spcAft>
                <a:spcPts val="0"/>
              </a:spcAft>
              <a:buClr>
                <a:schemeClr val="tx1">
                  <a:shade val="95000"/>
                </a:schemeClr>
              </a:buClr>
              <a:buFont typeface="Wingdings 2"/>
              <a:buNone/>
              <a:defRPr/>
            </a:pPr>
            <a:r>
              <a:rPr lang="fr-FR" b="1" dirty="0" smtClean="0">
                <a:latin typeface="Calibri" pitchFamily="34" charset="0"/>
                <a:cs typeface="Calibri" pitchFamily="34" charset="0"/>
              </a:rPr>
              <a:t>- leurs intérêts disciplinaires </a:t>
            </a:r>
          </a:p>
          <a:p>
            <a:pPr marL="548640" indent="-411480" eaLnBrk="1" fontAlgn="auto" hangingPunct="1">
              <a:lnSpc>
                <a:spcPct val="120000"/>
              </a:lnSpc>
              <a:spcAft>
                <a:spcPts val="0"/>
              </a:spcAft>
              <a:buClr>
                <a:schemeClr val="tx1">
                  <a:shade val="95000"/>
                </a:schemeClr>
              </a:buClr>
              <a:buFont typeface="Wingdings 2"/>
              <a:buNone/>
              <a:defRPr/>
            </a:pPr>
            <a:r>
              <a:rPr lang="fr-FR" b="1" dirty="0" smtClean="0">
                <a:latin typeface="Calibri" pitchFamily="34" charset="0"/>
                <a:cs typeface="Calibri" pitchFamily="34" charset="0"/>
              </a:rPr>
              <a:t>- leur projet professionnel</a:t>
            </a:r>
          </a:p>
          <a:p>
            <a:pPr marL="548640" indent="-411480" eaLnBrk="1" fontAlgn="auto" hangingPunct="1">
              <a:lnSpc>
                <a:spcPct val="120000"/>
              </a:lnSpc>
              <a:spcAft>
                <a:spcPts val="0"/>
              </a:spcAft>
              <a:buClr>
                <a:schemeClr val="tx1">
                  <a:shade val="95000"/>
                </a:schemeClr>
              </a:buClr>
              <a:buFont typeface="Wingdings 2"/>
              <a:buNone/>
              <a:defRPr/>
            </a:pPr>
            <a:r>
              <a:rPr lang="fr-FR" b="1" dirty="0" smtClean="0">
                <a:latin typeface="Calibri" pitchFamily="34" charset="0"/>
                <a:cs typeface="Calibri" pitchFamily="34" charset="0"/>
              </a:rPr>
              <a:t>- leurs capacités scolaires et modes d’apprentissage</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712968" cy="6626942"/>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pPr>
            <a:r>
              <a:rPr lang="fr-FR" sz="2000" b="1" dirty="0">
                <a:latin typeface="Comic Sans MS" panose="030F0702030302020204" pitchFamily="66" charset="0"/>
                <a:ea typeface="Calibri" panose="020F0502020204030204" pitchFamily="34" charset="0"/>
                <a:cs typeface="Times New Roman" panose="02020603050405020304" pitchFamily="18" charset="0"/>
              </a:rPr>
              <a:t>Les </a:t>
            </a:r>
            <a:r>
              <a:rPr lang="fr-FR" sz="2000" b="1" dirty="0" smtClean="0">
                <a:latin typeface="Comic Sans MS" panose="030F0702030302020204" pitchFamily="66" charset="0"/>
                <a:ea typeface="Calibri" panose="020F0502020204030204" pitchFamily="34" charset="0"/>
                <a:cs typeface="Times New Roman" panose="02020603050405020304" pitchFamily="18" charset="0"/>
              </a:rPr>
              <a:t>4 spécialités au choix en 1</a:t>
            </a:r>
            <a:r>
              <a:rPr lang="fr-FR" sz="2000" b="1" baseline="30000" dirty="0" smtClean="0">
                <a:latin typeface="Comic Sans MS" panose="030F0702030302020204" pitchFamily="66" charset="0"/>
                <a:ea typeface="Calibri" panose="020F0502020204030204" pitchFamily="34" charset="0"/>
                <a:cs typeface="Times New Roman" panose="02020603050405020304" pitchFamily="18" charset="0"/>
              </a:rPr>
              <a:t>ère</a:t>
            </a:r>
            <a:r>
              <a:rPr lang="fr-FR" sz="2000" b="1" dirty="0" smtClean="0">
                <a:latin typeface="Comic Sans MS" panose="030F0702030302020204" pitchFamily="66" charset="0"/>
                <a:ea typeface="Calibri" panose="020F0502020204030204" pitchFamily="34" charset="0"/>
                <a:cs typeface="Times New Roman" panose="02020603050405020304" pitchFamily="18" charset="0"/>
              </a:rPr>
              <a:t> STI2D</a:t>
            </a:r>
            <a:r>
              <a:rPr lang="fr-FR" b="1" dirty="0">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fr-FR" dirty="0" smtClean="0">
                <a:latin typeface="Calibri" panose="020F0502020204030204" pitchFamily="34" charset="0"/>
                <a:ea typeface="Calibri" panose="020F0502020204030204" pitchFamily="34" charset="0"/>
                <a:cs typeface="Times New Roman" panose="02020603050405020304" pitchFamily="18" charset="0"/>
              </a:rPr>
              <a:t>La dominante </a:t>
            </a:r>
            <a:r>
              <a:rPr lang="fr-FR"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Innovation Technologique et </a:t>
            </a:r>
            <a:r>
              <a:rPr lang="fr-FR"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Eco-Conception</a:t>
            </a:r>
            <a:r>
              <a:rPr lang="fr-FR" b="1" dirty="0" smtClean="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porte sur l’analyse et la création de solutions techniques relatives à la structure et à la matière, dans le respect des contraintes économiques et environnementales actuelles. Elle développe des compétences dans l’utilisation des outils de conception, la mise en œuvre des matériaux et le choix des procédés.</a:t>
            </a:r>
            <a:endParaRPr lang="fr-FR"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La dominante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Systèmes d’Information et Numérique</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porte sur l’analyse et la création de solutions techniques relatives au traitement des flux d’information (voix données, images). Les supports privilégiés sont les systèmes de télécommunication, les réseaux informatiques, les produits pluri techniques et en particulier les produits multimédia.</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La dominante </a:t>
            </a:r>
            <a:r>
              <a:rPr lang="fr-FR"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Energies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et Environnement</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porte sur le domaine de l’énergie et sa gestion. Elle apporte des compétences nécessaires pour appréhender l’efficacité énergique de tous les systèmes intégrants une composante énergétique, leur impact sur l’environnement et l’optimisation du cycle de vie.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La dominante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Architecture et Construction</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porte sur l’analyse et la création de solutions techniques relatives au domaine de la construction, qui respectent des contraintes d’usage, réglementaires, économiques et environnementales.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68103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type="tbl" idx="1"/>
          </p:nvPr>
        </p:nvPicPr>
        <p:blipFill>
          <a:blip r:embed="rId2" cstate="print"/>
          <a:srcRect l="10850" t="18959" r="10850" b="9163"/>
          <a:stretch>
            <a:fillRect/>
          </a:stretch>
        </p:blipFill>
        <p:spPr bwMode="auto">
          <a:xfrm>
            <a:off x="259759" y="23664"/>
            <a:ext cx="8624481" cy="6512747"/>
          </a:xfrm>
          <a:prstGeom prst="rect">
            <a:avLst/>
          </a:prstGeom>
          <a:noFill/>
          <a:ln w="9525">
            <a:noFill/>
            <a:miter lim="800000"/>
            <a:headEnd/>
            <a:tailEnd/>
          </a:ln>
        </p:spPr>
      </p:pic>
      <p:sp>
        <p:nvSpPr>
          <p:cNvPr id="3" name="Rectangle 2"/>
          <p:cNvSpPr/>
          <p:nvPr/>
        </p:nvSpPr>
        <p:spPr>
          <a:xfrm>
            <a:off x="107504" y="6532462"/>
            <a:ext cx="9144000" cy="325538"/>
          </a:xfrm>
          <a:prstGeom prst="rect">
            <a:avLst/>
          </a:prstGeom>
        </p:spPr>
        <p:txBody>
          <a:bodyPr wrap="square">
            <a:spAutoFit/>
          </a:bodyPr>
          <a:lstStyle/>
          <a:p>
            <a:pPr>
              <a:lnSpc>
                <a:spcPct val="115000"/>
              </a:lnSpc>
              <a:spcAft>
                <a:spcPts val="0"/>
              </a:spcAft>
            </a:pPr>
            <a:r>
              <a:rPr lang="fr-FR"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fr-FR" sz="1400" dirty="0">
                <a:latin typeface="Calibri" panose="020F0502020204030204" pitchFamily="34" charset="0"/>
                <a:ea typeface="Calibri" panose="020F0502020204030204" pitchFamily="34" charset="0"/>
                <a:cs typeface="Times New Roman" panose="02020603050405020304" pitchFamily="18" charset="0"/>
              </a:rPr>
              <a:t> </a:t>
            </a:r>
            <a:r>
              <a:rPr lang="fr-FR" sz="1400" i="1" dirty="0">
                <a:latin typeface="Calibri" panose="020F0502020204030204" pitchFamily="34" charset="0"/>
                <a:ea typeface="Calibri" panose="020F0502020204030204" pitchFamily="34" charset="0"/>
                <a:cs typeface="Times New Roman" panose="02020603050405020304" pitchFamily="18" charset="0"/>
              </a:rPr>
              <a:t>Enseignement évalué en cours d’année, seuls les points supérieurs à 10/20 sont pris en compte.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47" name="Group 15"/>
          <p:cNvGraphicFramePr>
            <a:graphicFrameLocks noGrp="1"/>
          </p:cNvGraphicFramePr>
          <p:nvPr>
            <p:ph type="tbl" idx="1"/>
          </p:nvPr>
        </p:nvGraphicFramePr>
        <p:xfrm>
          <a:off x="250825" y="260350"/>
          <a:ext cx="8713788" cy="1225296"/>
        </p:xfrm>
        <a:graphic>
          <a:graphicData uri="http://schemas.openxmlformats.org/drawingml/2006/table">
            <a:tbl>
              <a:tblPr/>
              <a:tblGrid>
                <a:gridCol w="2068513"/>
                <a:gridCol w="3432175"/>
                <a:gridCol w="3213100"/>
              </a:tblGrid>
              <a:tr h="1181100">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7200" b="1" i="0" u="none" strike="noStrike" cap="none" normalizeH="0" baseline="0" dirty="0" smtClean="0">
                          <a:ln>
                            <a:noFill/>
                          </a:ln>
                          <a:solidFill>
                            <a:srgbClr val="0070C0"/>
                          </a:solidFill>
                          <a:effectLst/>
                          <a:latin typeface="Cooper Black" pitchFamily="18" charset="0"/>
                        </a:rPr>
                        <a:t>ST2S</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Sciences et Technologies de la Santé et du Social</a:t>
                      </a: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sp>
        <p:nvSpPr>
          <p:cNvPr id="4" name="ZoneTexte 3"/>
          <p:cNvSpPr txBox="1"/>
          <p:nvPr/>
        </p:nvSpPr>
        <p:spPr>
          <a:xfrm>
            <a:off x="323528" y="1988840"/>
            <a:ext cx="8568952" cy="954107"/>
          </a:xfrm>
          <a:prstGeom prst="rect">
            <a:avLst/>
          </a:prstGeom>
          <a:noFill/>
        </p:spPr>
        <p:txBody>
          <a:bodyPr wrap="square" rtlCol="0">
            <a:spAutoFit/>
          </a:bodyPr>
          <a:lstStyle/>
          <a:p>
            <a:pPr algn="just"/>
            <a:r>
              <a:rPr lang="fr-FR" sz="2800" b="1" dirty="0" smtClean="0">
                <a:latin typeface="Calibri" pitchFamily="34" charset="0"/>
              </a:rPr>
              <a:t>Ce bac s’adresse aux élèves intéressés par les </a:t>
            </a:r>
            <a:r>
              <a:rPr lang="fr-FR" sz="2800" b="1" dirty="0" smtClean="0">
                <a:solidFill>
                  <a:srgbClr val="0070C0"/>
                </a:solidFill>
                <a:latin typeface="Calibri" pitchFamily="34" charset="0"/>
              </a:rPr>
              <a:t>relations humaines </a:t>
            </a:r>
            <a:r>
              <a:rPr lang="fr-FR" sz="2800" b="1" dirty="0" smtClean="0">
                <a:latin typeface="Calibri" pitchFamily="34" charset="0"/>
              </a:rPr>
              <a:t>et le </a:t>
            </a:r>
            <a:r>
              <a:rPr lang="fr-FR" sz="2800" b="1" dirty="0" smtClean="0">
                <a:solidFill>
                  <a:srgbClr val="0070C0"/>
                </a:solidFill>
                <a:latin typeface="Calibri" pitchFamily="34" charset="0"/>
              </a:rPr>
              <a:t>travail sanitaire et social</a:t>
            </a:r>
            <a:r>
              <a:rPr lang="fr-FR" sz="2800" b="1" dirty="0" smtClean="0">
                <a:latin typeface="Calibri" pitchFamily="34" charset="0"/>
              </a:rPr>
              <a:t>. </a:t>
            </a:r>
          </a:p>
        </p:txBody>
      </p:sp>
      <p:sp>
        <p:nvSpPr>
          <p:cNvPr id="6" name="ZoneTexte 5"/>
          <p:cNvSpPr txBox="1"/>
          <p:nvPr/>
        </p:nvSpPr>
        <p:spPr>
          <a:xfrm>
            <a:off x="395536" y="3284984"/>
            <a:ext cx="8496944" cy="1384995"/>
          </a:xfrm>
          <a:prstGeom prst="rect">
            <a:avLst/>
          </a:prstGeom>
          <a:noFill/>
        </p:spPr>
        <p:txBody>
          <a:bodyPr wrap="square" rtlCol="0">
            <a:spAutoFit/>
          </a:bodyPr>
          <a:lstStyle/>
          <a:p>
            <a:pPr algn="just"/>
            <a:r>
              <a:rPr lang="fr-FR" sz="2800" b="1" dirty="0" smtClean="0">
                <a:latin typeface="Calibri" pitchFamily="34" charset="0"/>
              </a:rPr>
              <a:t>Qualités souhaitées : autonomie, esprit d’initiative, sens du contact, aptitude à communiquer et à travailler en équipe.</a:t>
            </a:r>
          </a:p>
        </p:txBody>
      </p:sp>
      <p:sp>
        <p:nvSpPr>
          <p:cNvPr id="7" name="ZoneTexte 6"/>
          <p:cNvSpPr txBox="1"/>
          <p:nvPr/>
        </p:nvSpPr>
        <p:spPr>
          <a:xfrm>
            <a:off x="323528" y="4869160"/>
            <a:ext cx="8640960" cy="1815882"/>
          </a:xfrm>
          <a:prstGeom prst="rect">
            <a:avLst/>
          </a:prstGeom>
          <a:noFill/>
        </p:spPr>
        <p:txBody>
          <a:bodyPr wrap="square" rtlCol="0">
            <a:spAutoFit/>
          </a:bodyPr>
          <a:lstStyle/>
          <a:p>
            <a:pPr algn="just"/>
            <a:r>
              <a:rPr lang="fr-FR" sz="2800" b="1" dirty="0" smtClean="0">
                <a:latin typeface="Calibri" pitchFamily="34" charset="0"/>
              </a:rPr>
              <a:t>La </a:t>
            </a:r>
            <a:r>
              <a:rPr lang="fr-FR" sz="2800" b="1" dirty="0" smtClean="0">
                <a:solidFill>
                  <a:srgbClr val="0070C0"/>
                </a:solidFill>
                <a:latin typeface="Calibri" pitchFamily="34" charset="0"/>
              </a:rPr>
              <a:t>biologie humaine</a:t>
            </a:r>
            <a:r>
              <a:rPr lang="fr-FR" sz="2800" b="1" dirty="0" smtClean="0">
                <a:latin typeface="Calibri" pitchFamily="34" charset="0"/>
              </a:rPr>
              <a:t>, la </a:t>
            </a:r>
            <a:r>
              <a:rPr lang="fr-FR" sz="2800" b="1" dirty="0" smtClean="0">
                <a:solidFill>
                  <a:srgbClr val="0070C0"/>
                </a:solidFill>
                <a:latin typeface="Calibri" pitchFamily="34" charset="0"/>
              </a:rPr>
              <a:t>connaissance psychologique </a:t>
            </a:r>
            <a:r>
              <a:rPr lang="fr-FR" sz="2800" b="1" dirty="0" smtClean="0">
                <a:latin typeface="Calibri" pitchFamily="34" charset="0"/>
              </a:rPr>
              <a:t>des individus et des groupes, l’</a:t>
            </a:r>
            <a:r>
              <a:rPr lang="fr-FR" sz="2800" b="1" dirty="0" smtClean="0">
                <a:solidFill>
                  <a:srgbClr val="0070C0"/>
                </a:solidFill>
                <a:latin typeface="Calibri" pitchFamily="34" charset="0"/>
              </a:rPr>
              <a:t>étude des faits sociaux </a:t>
            </a:r>
            <a:r>
              <a:rPr lang="fr-FR" sz="2800" b="1" dirty="0" smtClean="0">
                <a:latin typeface="Calibri" pitchFamily="34" charset="0"/>
              </a:rPr>
              <a:t>et des </a:t>
            </a:r>
            <a:r>
              <a:rPr lang="fr-FR" sz="2800" b="1" dirty="0" smtClean="0">
                <a:solidFill>
                  <a:srgbClr val="0070C0"/>
                </a:solidFill>
                <a:latin typeface="Calibri" pitchFamily="34" charset="0"/>
              </a:rPr>
              <a:t>problèmes de santé</a:t>
            </a:r>
            <a:r>
              <a:rPr lang="fr-FR" sz="2800" b="1" dirty="0" smtClean="0">
                <a:latin typeface="Calibri" pitchFamily="34" charset="0"/>
              </a:rPr>
              <a:t>, les institutions sanitaires et sociales… constituent les matières dominantes du bac.</a:t>
            </a:r>
            <a:endParaRPr lang="fr-FR" sz="2800" b="1" dirty="0">
              <a:latin typeface="Calibri" pitchFamily="34" charset="0"/>
            </a:endParaRPr>
          </a:p>
        </p:txBody>
      </p:sp>
      <p:sp>
        <p:nvSpPr>
          <p:cNvPr id="3" name="Rectangle 2"/>
          <p:cNvSpPr/>
          <p:nvPr/>
        </p:nvSpPr>
        <p:spPr>
          <a:xfrm>
            <a:off x="6716186" y="1365563"/>
            <a:ext cx="2101857" cy="600164"/>
          </a:xfrm>
          <a:prstGeom prst="rect">
            <a:avLst/>
          </a:prstGeom>
        </p:spPr>
        <p:txBody>
          <a:bodyPr wrap="none">
            <a:spAutoFit/>
          </a:bodyPr>
          <a:lstStyle/>
          <a:p>
            <a:r>
              <a:rPr lang="fr-FR" sz="1100" dirty="0">
                <a:hlinkClick r:id="rId2"/>
              </a:rPr>
              <a:t>https://</a:t>
            </a:r>
            <a:r>
              <a:rPr lang="fr-FR" sz="1100" dirty="0" smtClean="0">
                <a:hlinkClick r:id="rId2"/>
              </a:rPr>
              <a:t>youtu.be/299vWJhjbIc</a:t>
            </a:r>
            <a:endParaRPr lang="fr-FR" sz="1100" dirty="0" smtClean="0"/>
          </a:p>
          <a:p>
            <a:r>
              <a:rPr lang="fr-FR" sz="1100" dirty="0">
                <a:hlinkClick r:id="rId3"/>
              </a:rPr>
              <a:t>https://</a:t>
            </a:r>
            <a:r>
              <a:rPr lang="fr-FR" sz="1100" dirty="0" smtClean="0">
                <a:hlinkClick r:id="rId3"/>
              </a:rPr>
              <a:t>youtu.be/8hqJaFQ2FSg</a:t>
            </a:r>
            <a:endParaRPr lang="fr-FR" sz="1100" dirty="0" smtClean="0"/>
          </a:p>
          <a:p>
            <a:r>
              <a:rPr lang="fr-FR" sz="1100" dirty="0">
                <a:hlinkClick r:id="rId4"/>
              </a:rPr>
              <a:t>https://youtu.be/x1Kmeiyyyd4</a:t>
            </a:r>
            <a:endParaRPr lang="fr-F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4047"/>
                                        </p:tgtEl>
                                      </p:cBhvr>
                                    </p:animEffect>
                                    <p:animScale>
                                      <p:cBhvr>
                                        <p:cTn id="7" dur="250" autoRev="1" fill="hold"/>
                                        <p:tgtEl>
                                          <p:spTgt spid="44047"/>
                                        </p:tgtEl>
                                      </p:cBhvr>
                                      <p:by x="105000" y="105000"/>
                                    </p:animScale>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0"/>
                                        <p:tgtEl>
                                          <p:spTgt spid="6"/>
                                        </p:tgtEl>
                                      </p:cBhvr>
                                    </p:animEffect>
                                  </p:childTnLst>
                                </p:cTn>
                              </p:par>
                            </p:childTnLst>
                          </p:cTn>
                        </p:par>
                        <p:par>
                          <p:cTn id="15" fill="hold">
                            <p:stCondLst>
                              <p:cond delay="55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type="tbl" idx="1"/>
          </p:nvPr>
        </p:nvPicPr>
        <p:blipFill>
          <a:blip r:embed="rId2" cstate="print"/>
          <a:srcRect l="13297" t="17430" r="9626" b="15280"/>
          <a:stretch>
            <a:fillRect/>
          </a:stretch>
        </p:blipFill>
        <p:spPr bwMode="auto">
          <a:xfrm>
            <a:off x="-96003" y="0"/>
            <a:ext cx="924000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boratoire.jpg"/>
          <p:cNvPicPr>
            <a:picLocks noChangeAspect="1"/>
          </p:cNvPicPr>
          <p:nvPr/>
        </p:nvPicPr>
        <p:blipFill>
          <a:blip r:embed="rId3" cstate="print"/>
          <a:stretch>
            <a:fillRect/>
          </a:stretch>
        </p:blipFill>
        <p:spPr>
          <a:xfrm>
            <a:off x="5580112" y="3181975"/>
            <a:ext cx="1273420" cy="1903209"/>
          </a:xfrm>
          <a:prstGeom prst="rect">
            <a:avLst/>
          </a:prstGeom>
        </p:spPr>
      </p:pic>
      <p:graphicFrame>
        <p:nvGraphicFramePr>
          <p:cNvPr id="46095" name="Group 15"/>
          <p:cNvGraphicFramePr>
            <a:graphicFrameLocks noGrp="1"/>
          </p:cNvGraphicFramePr>
          <p:nvPr>
            <p:ph type="tbl" idx="1"/>
          </p:nvPr>
        </p:nvGraphicFramePr>
        <p:xfrm>
          <a:off x="250825" y="260350"/>
          <a:ext cx="8713788" cy="1225296"/>
        </p:xfrm>
        <a:graphic>
          <a:graphicData uri="http://schemas.openxmlformats.org/drawingml/2006/table">
            <a:tbl>
              <a:tblPr/>
              <a:tblGrid>
                <a:gridCol w="2068513"/>
                <a:gridCol w="3432175"/>
                <a:gridCol w="3213100"/>
              </a:tblGrid>
              <a:tr h="1181100">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7200" b="1" i="0" u="none" strike="noStrike" cap="none" normalizeH="0" baseline="0" dirty="0" smtClean="0">
                          <a:ln>
                            <a:noFill/>
                          </a:ln>
                          <a:solidFill>
                            <a:srgbClr val="0070C0"/>
                          </a:solidFill>
                          <a:effectLst/>
                          <a:latin typeface="Cooper Black" pitchFamily="18" charset="0"/>
                        </a:rPr>
                        <a:t>STL</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Sciences et Technologies de Laboratoire</a:t>
                      </a: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sp>
        <p:nvSpPr>
          <p:cNvPr id="4" name="ZoneTexte 3"/>
          <p:cNvSpPr txBox="1"/>
          <p:nvPr/>
        </p:nvSpPr>
        <p:spPr>
          <a:xfrm>
            <a:off x="323528" y="2348880"/>
            <a:ext cx="8640960" cy="1384995"/>
          </a:xfrm>
          <a:prstGeom prst="rect">
            <a:avLst/>
          </a:prstGeom>
          <a:noFill/>
        </p:spPr>
        <p:txBody>
          <a:bodyPr wrap="square" rtlCol="0">
            <a:spAutoFit/>
          </a:bodyPr>
          <a:lstStyle/>
          <a:p>
            <a:pPr algn="just"/>
            <a:r>
              <a:rPr lang="fr-FR" sz="2800" b="1" dirty="0" smtClean="0">
                <a:latin typeface="Calibri" pitchFamily="34" charset="0"/>
              </a:rPr>
              <a:t>Un bac tourné vers les </a:t>
            </a:r>
            <a:r>
              <a:rPr lang="fr-FR" sz="2800" b="1" dirty="0" smtClean="0">
                <a:solidFill>
                  <a:srgbClr val="0070C0"/>
                </a:solidFill>
                <a:latin typeface="Calibri" pitchFamily="34" charset="0"/>
              </a:rPr>
              <a:t>activités de laboratoire</a:t>
            </a:r>
            <a:r>
              <a:rPr lang="fr-FR" sz="2800" b="1" dirty="0" smtClean="0">
                <a:latin typeface="Calibri" pitchFamily="34" charset="0"/>
              </a:rPr>
              <a:t>. Pour les élèves qui ont un goût affirmé pour les </a:t>
            </a:r>
            <a:r>
              <a:rPr lang="fr-FR" sz="2800" b="1" dirty="0" smtClean="0">
                <a:solidFill>
                  <a:srgbClr val="0070C0"/>
                </a:solidFill>
                <a:latin typeface="Calibri" pitchFamily="34" charset="0"/>
              </a:rPr>
              <a:t>manipulations</a:t>
            </a:r>
            <a:r>
              <a:rPr lang="fr-FR" sz="2800" b="1" dirty="0" smtClean="0">
                <a:latin typeface="Calibri" pitchFamily="34" charset="0"/>
              </a:rPr>
              <a:t> et les </a:t>
            </a:r>
            <a:r>
              <a:rPr lang="fr-FR" sz="2800" b="1" dirty="0" smtClean="0">
                <a:solidFill>
                  <a:srgbClr val="0070C0"/>
                </a:solidFill>
                <a:latin typeface="Calibri" pitchFamily="34" charset="0"/>
              </a:rPr>
              <a:t>matières scientifiques</a:t>
            </a:r>
            <a:r>
              <a:rPr lang="fr-FR" sz="2800" b="1" dirty="0" smtClean="0">
                <a:latin typeface="Calibri" pitchFamily="34" charset="0"/>
              </a:rPr>
              <a:t>.</a:t>
            </a:r>
          </a:p>
        </p:txBody>
      </p:sp>
      <p:sp>
        <p:nvSpPr>
          <p:cNvPr id="5" name="ZoneTexte 4"/>
          <p:cNvSpPr txBox="1"/>
          <p:nvPr/>
        </p:nvSpPr>
        <p:spPr>
          <a:xfrm>
            <a:off x="323528" y="4923165"/>
            <a:ext cx="8496944" cy="954107"/>
          </a:xfrm>
          <a:prstGeom prst="rect">
            <a:avLst/>
          </a:prstGeom>
          <a:noFill/>
        </p:spPr>
        <p:txBody>
          <a:bodyPr wrap="square" rtlCol="0">
            <a:spAutoFit/>
          </a:bodyPr>
          <a:lstStyle/>
          <a:p>
            <a:pPr algn="just"/>
            <a:r>
              <a:rPr lang="fr-FR" sz="2800" b="1" dirty="0" smtClean="0">
                <a:latin typeface="Calibri" pitchFamily="34" charset="0"/>
              </a:rPr>
              <a:t>Les cours allient aux enseignements généraux et technologiques les travaux pratiques en laboratoire.</a:t>
            </a:r>
            <a:endParaRPr lang="fr-FR" sz="2800" b="1" dirty="0">
              <a:latin typeface="Calibri" pitchFamily="34" charset="0"/>
            </a:endParaRPr>
          </a:p>
        </p:txBody>
      </p:sp>
      <p:sp>
        <p:nvSpPr>
          <p:cNvPr id="2" name="Rectangle 1"/>
          <p:cNvSpPr/>
          <p:nvPr/>
        </p:nvSpPr>
        <p:spPr>
          <a:xfrm>
            <a:off x="99609" y="6093296"/>
            <a:ext cx="8856984" cy="430887"/>
          </a:xfrm>
          <a:prstGeom prst="rect">
            <a:avLst/>
          </a:prstGeom>
        </p:spPr>
        <p:txBody>
          <a:bodyPr wrap="square">
            <a:spAutoFit/>
          </a:bodyPr>
          <a:lstStyle/>
          <a:p>
            <a:pPr algn="ctr" fontAlgn="auto">
              <a:spcBef>
                <a:spcPts val="0"/>
              </a:spcBef>
              <a:spcAft>
                <a:spcPts val="0"/>
              </a:spcAft>
              <a:defRPr/>
            </a:pPr>
            <a:r>
              <a:rPr lang="fr-FR" sz="1100" i="1" dirty="0">
                <a:solidFill>
                  <a:srgbClr val="C80EAD"/>
                </a:solidFill>
                <a:hlinkClick r:id="rId4"/>
              </a:rPr>
              <a:t>https://oniseptv.onisep.fr/video/s-orienter-vers-le-bac-stl-specialite-biotechnologie</a:t>
            </a:r>
            <a:endParaRPr lang="fr-FR" sz="1100" i="1" dirty="0">
              <a:solidFill>
                <a:srgbClr val="C80EAD"/>
              </a:solidFill>
              <a:hlinkClick r:id="rId5"/>
            </a:endParaRPr>
          </a:p>
          <a:p>
            <a:pPr algn="ctr" fontAlgn="auto">
              <a:spcBef>
                <a:spcPts val="0"/>
              </a:spcBef>
              <a:spcAft>
                <a:spcPts val="0"/>
              </a:spcAft>
              <a:defRPr/>
            </a:pPr>
            <a:r>
              <a:rPr lang="fr-FR" sz="1100" i="1" dirty="0">
                <a:solidFill>
                  <a:srgbClr val="C80EAD"/>
                </a:solidFill>
                <a:hlinkClick r:id="rId5"/>
              </a:rPr>
              <a:t>https://</a:t>
            </a:r>
            <a:r>
              <a:rPr lang="fr-FR" sz="1100" i="1" dirty="0" smtClean="0">
                <a:solidFill>
                  <a:srgbClr val="C80EAD"/>
                </a:solidFill>
                <a:hlinkClick r:id="rId5"/>
              </a:rPr>
              <a:t>oniseptv.onisep.fr/video/bac-stl-l-approche-des-sciences-par-l-experimentation</a:t>
            </a:r>
            <a:endParaRPr lang="fr-FR" sz="1100" i="1" dirty="0">
              <a:solidFill>
                <a:srgbClr val="C80EA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6095"/>
                                        </p:tgtEl>
                                      </p:cBhvr>
                                    </p:animEffect>
                                    <p:animScale>
                                      <p:cBhvr>
                                        <p:cTn id="7" dur="250" autoRev="1" fill="hold"/>
                                        <p:tgtEl>
                                          <p:spTgt spid="46095"/>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p:cNvPicPr>
            <a:picLocks noGrp="1" noChangeAspect="1" noChangeArrowheads="1"/>
          </p:cNvPicPr>
          <p:nvPr>
            <p:ph type="tbl" idx="1"/>
          </p:nvPr>
        </p:nvPicPr>
        <p:blipFill>
          <a:blip r:embed="rId2" cstate="print"/>
          <a:srcRect l="15743" t="15901" r="13297" b="916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TMG3.jpg"/>
          <p:cNvPicPr>
            <a:picLocks noChangeAspect="1"/>
          </p:cNvPicPr>
          <p:nvPr/>
        </p:nvPicPr>
        <p:blipFill>
          <a:blip r:embed="rId2" cstate="print"/>
          <a:stretch>
            <a:fillRect/>
          </a:stretch>
        </p:blipFill>
        <p:spPr>
          <a:xfrm>
            <a:off x="6300192" y="5052722"/>
            <a:ext cx="2160240" cy="1832662"/>
          </a:xfrm>
          <a:prstGeom prst="rect">
            <a:avLst/>
          </a:prstGeom>
        </p:spPr>
      </p:pic>
      <p:graphicFrame>
        <p:nvGraphicFramePr>
          <p:cNvPr id="45071" name="Group 15"/>
          <p:cNvGraphicFramePr>
            <a:graphicFrameLocks noGrp="1"/>
          </p:cNvGraphicFramePr>
          <p:nvPr>
            <p:ph type="tbl" idx="1"/>
          </p:nvPr>
        </p:nvGraphicFramePr>
        <p:xfrm>
          <a:off x="250825" y="260350"/>
          <a:ext cx="8713788" cy="1225296"/>
        </p:xfrm>
        <a:graphic>
          <a:graphicData uri="http://schemas.openxmlformats.org/drawingml/2006/table">
            <a:tbl>
              <a:tblPr/>
              <a:tblGrid>
                <a:gridCol w="2068513"/>
                <a:gridCol w="3432175"/>
                <a:gridCol w="3213100"/>
              </a:tblGrid>
              <a:tr h="1181100">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7200" b="1" i="0" u="none" strike="noStrike" cap="none" normalizeH="0" baseline="0" dirty="0" smtClean="0">
                          <a:ln>
                            <a:noFill/>
                          </a:ln>
                          <a:solidFill>
                            <a:srgbClr val="0070C0"/>
                          </a:solidFill>
                          <a:effectLst/>
                          <a:latin typeface="Cooper Black" pitchFamily="18" charset="0"/>
                        </a:rPr>
                        <a:t>STMG</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Sciences et Technologies du Management et de la Gestion</a:t>
                      </a: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sp>
        <p:nvSpPr>
          <p:cNvPr id="4" name="ZoneTexte 3"/>
          <p:cNvSpPr txBox="1"/>
          <p:nvPr/>
        </p:nvSpPr>
        <p:spPr>
          <a:xfrm>
            <a:off x="395536" y="2233315"/>
            <a:ext cx="8424936" cy="1384995"/>
          </a:xfrm>
          <a:prstGeom prst="rect">
            <a:avLst/>
          </a:prstGeom>
          <a:noFill/>
        </p:spPr>
        <p:txBody>
          <a:bodyPr wrap="square" rtlCol="0">
            <a:spAutoFit/>
          </a:bodyPr>
          <a:lstStyle/>
          <a:p>
            <a:pPr algn="just"/>
            <a:r>
              <a:rPr lang="fr-FR" sz="2800" b="1" dirty="0" smtClean="0">
                <a:latin typeface="Calibri" pitchFamily="34" charset="0"/>
              </a:rPr>
              <a:t>Ce bac s’adresse aux élèves intéressés par les </a:t>
            </a:r>
            <a:r>
              <a:rPr lang="fr-FR" sz="2800" b="1" dirty="0" smtClean="0">
                <a:solidFill>
                  <a:srgbClr val="0070C0"/>
                </a:solidFill>
                <a:latin typeface="Calibri" pitchFamily="34" charset="0"/>
              </a:rPr>
              <a:t>techniques de communication et de gestion</a:t>
            </a:r>
            <a:r>
              <a:rPr lang="fr-FR" sz="2800" b="1" dirty="0" smtClean="0">
                <a:latin typeface="Calibri" pitchFamily="34" charset="0"/>
              </a:rPr>
              <a:t>, la </a:t>
            </a:r>
            <a:r>
              <a:rPr lang="fr-FR" sz="2800" b="1" dirty="0" smtClean="0">
                <a:solidFill>
                  <a:srgbClr val="0070C0"/>
                </a:solidFill>
                <a:latin typeface="Calibri" pitchFamily="34" charset="0"/>
              </a:rPr>
              <a:t>comptabilité</a:t>
            </a:r>
            <a:r>
              <a:rPr lang="fr-FR" sz="2800" b="1" dirty="0" smtClean="0">
                <a:latin typeface="Calibri" pitchFamily="34" charset="0"/>
              </a:rPr>
              <a:t> et la </a:t>
            </a:r>
            <a:r>
              <a:rPr lang="fr-FR" sz="2800" b="1" dirty="0" smtClean="0">
                <a:solidFill>
                  <a:srgbClr val="0070C0"/>
                </a:solidFill>
                <a:latin typeface="Calibri" pitchFamily="34" charset="0"/>
              </a:rPr>
              <a:t>finance </a:t>
            </a:r>
            <a:r>
              <a:rPr lang="fr-FR" sz="2800" b="1" dirty="0" smtClean="0">
                <a:latin typeface="Calibri" pitchFamily="34" charset="0"/>
              </a:rPr>
              <a:t>d’entreprise.</a:t>
            </a:r>
          </a:p>
        </p:txBody>
      </p:sp>
      <p:sp>
        <p:nvSpPr>
          <p:cNvPr id="5" name="ZoneTexte 4"/>
          <p:cNvSpPr txBox="1"/>
          <p:nvPr/>
        </p:nvSpPr>
        <p:spPr>
          <a:xfrm>
            <a:off x="467544" y="4221088"/>
            <a:ext cx="8352928" cy="1815882"/>
          </a:xfrm>
          <a:prstGeom prst="rect">
            <a:avLst/>
          </a:prstGeom>
          <a:noFill/>
        </p:spPr>
        <p:txBody>
          <a:bodyPr wrap="square" rtlCol="0">
            <a:spAutoFit/>
          </a:bodyPr>
          <a:lstStyle/>
          <a:p>
            <a:pPr algn="just"/>
            <a:r>
              <a:rPr lang="fr-FR" sz="2800" b="1" dirty="0" smtClean="0">
                <a:latin typeface="Calibri" pitchFamily="34" charset="0"/>
              </a:rPr>
              <a:t>Les élèves étudient l’</a:t>
            </a:r>
            <a:r>
              <a:rPr lang="fr-FR" sz="2800" b="1" dirty="0" smtClean="0">
                <a:solidFill>
                  <a:srgbClr val="0070C0"/>
                </a:solidFill>
                <a:latin typeface="Calibri" pitchFamily="34" charset="0"/>
              </a:rPr>
              <a:t>entreprise</a:t>
            </a:r>
            <a:r>
              <a:rPr lang="fr-FR" sz="2800" b="1" dirty="0" smtClean="0">
                <a:latin typeface="Calibri" pitchFamily="34" charset="0"/>
              </a:rPr>
              <a:t> et son </a:t>
            </a:r>
            <a:r>
              <a:rPr lang="fr-FR" sz="2800" b="1" dirty="0" smtClean="0">
                <a:solidFill>
                  <a:srgbClr val="0070C0"/>
                </a:solidFill>
                <a:latin typeface="Calibri" pitchFamily="34" charset="0"/>
              </a:rPr>
              <a:t>environnement économique et juridique</a:t>
            </a:r>
            <a:r>
              <a:rPr lang="fr-FR" sz="2800" b="1" dirty="0" smtClean="0">
                <a:latin typeface="Calibri" pitchFamily="34" charset="0"/>
              </a:rPr>
              <a:t>. Ils découvrent le fonctionnement des organisations et un vocabulaire spécifique.</a:t>
            </a:r>
            <a:endParaRPr lang="fr-FR" sz="2800" b="1" dirty="0">
              <a:latin typeface="Calibri" pitchFamily="34" charset="0"/>
            </a:endParaRPr>
          </a:p>
        </p:txBody>
      </p:sp>
      <p:sp>
        <p:nvSpPr>
          <p:cNvPr id="7" name="Rectangle 6"/>
          <p:cNvSpPr/>
          <p:nvPr/>
        </p:nvSpPr>
        <p:spPr>
          <a:xfrm>
            <a:off x="5039320" y="1365588"/>
            <a:ext cx="3888432" cy="276999"/>
          </a:xfrm>
          <a:prstGeom prst="rect">
            <a:avLst/>
          </a:prstGeom>
        </p:spPr>
        <p:txBody>
          <a:bodyPr wrap="square">
            <a:spAutoFit/>
          </a:bodyPr>
          <a:lstStyle/>
          <a:p>
            <a:r>
              <a:rPr lang="fr-FR" sz="1200" dirty="0">
                <a:hlinkClick r:id="rId3"/>
              </a:rPr>
              <a:t>https://oniseptv.onisep.fr/video/decouvrir-la-filiere-stmg</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5071"/>
                                        </p:tgtEl>
                                      </p:cBhvr>
                                    </p:animEffect>
                                    <p:animScale>
                                      <p:cBhvr>
                                        <p:cTn id="7" dur="250" autoRev="1" fill="hold"/>
                                        <p:tgtEl>
                                          <p:spTgt spid="45071"/>
                                        </p:tgtEl>
                                      </p:cBhvr>
                                      <p:by x="105000" y="105000"/>
                                    </p:animScale>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3877334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9218" name="Picture 2"/>
          <p:cNvPicPr>
            <a:picLocks noGrp="1" noChangeAspect="1" noChangeArrowheads="1"/>
          </p:cNvPicPr>
          <p:nvPr>
            <p:ph type="tbl" idx="1"/>
          </p:nvPr>
        </p:nvPicPr>
        <p:blipFill>
          <a:blip r:embed="rId2" cstate="print"/>
          <a:srcRect l="14341" t="16811" r="13476" b="12841"/>
          <a:stretch>
            <a:fillRect/>
          </a:stretch>
        </p:blipFill>
        <p:spPr bwMode="auto">
          <a:xfrm>
            <a:off x="1" y="0"/>
            <a:ext cx="9144000" cy="686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hotellerie.jpg"/>
          <p:cNvPicPr>
            <a:picLocks noChangeAspect="1"/>
          </p:cNvPicPr>
          <p:nvPr/>
        </p:nvPicPr>
        <p:blipFill>
          <a:blip r:embed="rId2" cstate="print"/>
          <a:stretch>
            <a:fillRect/>
          </a:stretch>
        </p:blipFill>
        <p:spPr>
          <a:xfrm>
            <a:off x="3203848" y="2840884"/>
            <a:ext cx="4968552" cy="1424607"/>
          </a:xfrm>
          <a:prstGeom prst="rect">
            <a:avLst/>
          </a:prstGeom>
        </p:spPr>
      </p:pic>
      <p:graphicFrame>
        <p:nvGraphicFramePr>
          <p:cNvPr id="47153" name="Group 49"/>
          <p:cNvGraphicFramePr>
            <a:graphicFrameLocks noGrp="1"/>
          </p:cNvGraphicFramePr>
          <p:nvPr>
            <p:ph sz="half" idx="1"/>
            <p:extLst>
              <p:ext uri="{D42A27DB-BD31-4B8C-83A1-F6EECF244321}">
                <p14:modId xmlns:p14="http://schemas.microsoft.com/office/powerpoint/2010/main" xmlns="" val="3910230336"/>
              </p:ext>
            </p:extLst>
          </p:nvPr>
        </p:nvGraphicFramePr>
        <p:xfrm>
          <a:off x="184622" y="134627"/>
          <a:ext cx="8641084" cy="1225296"/>
        </p:xfrm>
        <a:graphic>
          <a:graphicData uri="http://schemas.openxmlformats.org/drawingml/2006/table">
            <a:tbl>
              <a:tblPr/>
              <a:tblGrid>
                <a:gridCol w="1944340"/>
                <a:gridCol w="6696744"/>
              </a:tblGrid>
              <a:tr h="144017">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6800" b="1" i="0" u="none" strike="noStrike" cap="none" normalizeH="0" baseline="0" dirty="0" smtClean="0">
                          <a:ln>
                            <a:noFill/>
                          </a:ln>
                          <a:solidFill>
                            <a:srgbClr val="0070C0"/>
                          </a:solidFill>
                          <a:effectLst/>
                          <a:latin typeface="Cooper Black" pitchFamily="18" charset="0"/>
                        </a:rPr>
                        <a:t>   STHR</a:t>
                      </a:r>
                      <a:endParaRPr kumimoji="0" lang="fr-FR" sz="2000" b="1" i="0" u="none" strike="noStrike" cap="none" normalizeH="0" baseline="0" dirty="0" smtClean="0">
                        <a:ln>
                          <a:noFill/>
                        </a:ln>
                        <a:solidFill>
                          <a:srgbClr val="0070C0"/>
                        </a:solidFill>
                        <a:effectLst/>
                        <a:latin typeface="Cambria" panose="02040503050406030204" pitchFamily="18" charset="0"/>
                      </a:endParaRPr>
                    </a:p>
                  </a:txBody>
                  <a:tcPr horzOverflow="overflow">
                    <a:lnL>
                      <a:noFill/>
                    </a:lnL>
                    <a:lnR>
                      <a:noFill/>
                    </a:lnR>
                    <a:lnT cap="flat">
                      <a:noFill/>
                    </a:lnT>
                    <a:lnB cap="flat">
                      <a:noFill/>
                    </a:lnB>
                    <a:lnTlToBr>
                      <a:noFill/>
                    </a:lnTlToBr>
                    <a:lnBlToTr>
                      <a:noFill/>
                    </a:lnBlToTr>
                    <a:noFill/>
                  </a:tcPr>
                </a:tc>
              </a:tr>
            </a:tbl>
          </a:graphicData>
        </a:graphic>
      </p:graphicFrame>
      <p:sp>
        <p:nvSpPr>
          <p:cNvPr id="9" name="ZoneTexte 8"/>
          <p:cNvSpPr txBox="1"/>
          <p:nvPr/>
        </p:nvSpPr>
        <p:spPr>
          <a:xfrm>
            <a:off x="333872" y="2009887"/>
            <a:ext cx="8280920" cy="830997"/>
          </a:xfrm>
          <a:prstGeom prst="rect">
            <a:avLst/>
          </a:prstGeom>
          <a:noFill/>
        </p:spPr>
        <p:txBody>
          <a:bodyPr wrap="square" rtlCol="0">
            <a:spAutoFit/>
          </a:bodyPr>
          <a:lstStyle/>
          <a:p>
            <a:pPr algn="just"/>
            <a:r>
              <a:rPr lang="fr-FR" sz="2400" b="1" dirty="0" smtClean="0">
                <a:latin typeface="Calibri" pitchFamily="34" charset="0"/>
              </a:rPr>
              <a:t>Un bac pour les élèves qui souhaitent exercer un </a:t>
            </a:r>
            <a:r>
              <a:rPr lang="fr-FR" sz="2400" b="1" dirty="0" smtClean="0">
                <a:solidFill>
                  <a:srgbClr val="0070C0"/>
                </a:solidFill>
                <a:latin typeface="Calibri" pitchFamily="34" charset="0"/>
              </a:rPr>
              <a:t>métier de l’accueil</a:t>
            </a:r>
            <a:r>
              <a:rPr lang="fr-FR" sz="2400" b="1" dirty="0" smtClean="0">
                <a:latin typeface="Calibri" pitchFamily="34" charset="0"/>
              </a:rPr>
              <a:t>, de la </a:t>
            </a:r>
            <a:r>
              <a:rPr lang="fr-FR" sz="2400" b="1" dirty="0" smtClean="0">
                <a:solidFill>
                  <a:srgbClr val="0070C0"/>
                </a:solidFill>
                <a:latin typeface="Calibri" pitchFamily="34" charset="0"/>
              </a:rPr>
              <a:t>restauration</a:t>
            </a:r>
            <a:r>
              <a:rPr lang="fr-FR" sz="2400" b="1" dirty="0" smtClean="0">
                <a:latin typeface="Calibri" pitchFamily="34" charset="0"/>
              </a:rPr>
              <a:t> ou de l’</a:t>
            </a:r>
            <a:r>
              <a:rPr lang="fr-FR" sz="2400" b="1" dirty="0" smtClean="0">
                <a:solidFill>
                  <a:srgbClr val="0070C0"/>
                </a:solidFill>
                <a:latin typeface="Calibri" pitchFamily="34" charset="0"/>
              </a:rPr>
              <a:t>hébergement</a:t>
            </a:r>
            <a:r>
              <a:rPr lang="fr-FR" sz="2400" b="1" dirty="0" smtClean="0">
                <a:latin typeface="Calibri" pitchFamily="34" charset="0"/>
              </a:rPr>
              <a:t>.</a:t>
            </a:r>
            <a:endParaRPr lang="fr-FR" sz="2400" b="1" dirty="0">
              <a:latin typeface="Calibri" pitchFamily="34" charset="0"/>
            </a:endParaRPr>
          </a:p>
        </p:txBody>
      </p:sp>
      <p:sp>
        <p:nvSpPr>
          <p:cNvPr id="2" name="Espace réservé du contenu 1"/>
          <p:cNvSpPr>
            <a:spLocks noGrp="1"/>
          </p:cNvSpPr>
          <p:nvPr>
            <p:ph sz="half" idx="2"/>
          </p:nvPr>
        </p:nvSpPr>
        <p:spPr>
          <a:xfrm>
            <a:off x="395536" y="4653136"/>
            <a:ext cx="8219256" cy="1631176"/>
          </a:xfrm>
        </p:spPr>
        <p:txBody>
          <a:bodyPr/>
          <a:lstStyle/>
          <a:p>
            <a:pPr marL="136525" indent="0">
              <a:buNone/>
            </a:pPr>
            <a:r>
              <a:rPr lang="fr-FR" sz="2400" b="1" dirty="0" smtClean="0">
                <a:latin typeface="Calibri" panose="020F0502020204030204" pitchFamily="34" charset="0"/>
              </a:rPr>
              <a:t>Les élèves pourront poursuivre dans </a:t>
            </a:r>
            <a:r>
              <a:rPr lang="fr-FR" sz="2400" b="1" dirty="0">
                <a:latin typeface="Calibri" panose="020F0502020204030204" pitchFamily="34" charset="0"/>
              </a:rPr>
              <a:t>le domaine de la cuisine, de l’hébergement et du service restaurant, mais aussi dans l’armée ou l’agroalimentaire. La gestion hôtelière requiert une formation de bac + 4, + 5.</a:t>
            </a:r>
          </a:p>
          <a:p>
            <a:endParaRPr lang="fr-FR" dirty="0"/>
          </a:p>
        </p:txBody>
      </p:sp>
      <p:sp>
        <p:nvSpPr>
          <p:cNvPr id="3" name="ZoneTexte 2"/>
          <p:cNvSpPr txBox="1"/>
          <p:nvPr/>
        </p:nvSpPr>
        <p:spPr>
          <a:xfrm>
            <a:off x="5879975" y="261821"/>
            <a:ext cx="3240360" cy="923330"/>
          </a:xfrm>
          <a:prstGeom prst="rect">
            <a:avLst/>
          </a:prstGeom>
          <a:noFill/>
        </p:spPr>
        <p:txBody>
          <a:bodyPr wrap="square" rtlCol="0">
            <a:spAutoFit/>
          </a:bodyPr>
          <a:lstStyle/>
          <a:p>
            <a:pPr algn="r"/>
            <a:r>
              <a:rPr lang="fr-FR" b="1" dirty="0">
                <a:solidFill>
                  <a:srgbClr val="0070C0"/>
                </a:solidFill>
                <a:latin typeface="Cambria" panose="02040503050406030204" pitchFamily="18" charset="0"/>
              </a:rPr>
              <a:t>Sciences et Technologie de l’Hôtellerie et de la Restauration</a:t>
            </a:r>
            <a:endParaRPr lang="fr-FR" dirty="0"/>
          </a:p>
        </p:txBody>
      </p:sp>
      <p:sp>
        <p:nvSpPr>
          <p:cNvPr id="4" name="Rectangle 3"/>
          <p:cNvSpPr/>
          <p:nvPr/>
        </p:nvSpPr>
        <p:spPr>
          <a:xfrm>
            <a:off x="2987824" y="6381328"/>
            <a:ext cx="3194012" cy="246221"/>
          </a:xfrm>
          <a:prstGeom prst="rect">
            <a:avLst/>
          </a:prstGeom>
        </p:spPr>
        <p:txBody>
          <a:bodyPr wrap="square">
            <a:spAutoFit/>
          </a:bodyPr>
          <a:lstStyle/>
          <a:p>
            <a:r>
              <a:rPr lang="fr-FR" sz="1000" dirty="0">
                <a:hlinkClick r:id="rId3"/>
              </a:rPr>
              <a:t>https://oniseptv.onisep.fr/video/bac-techno-hotellerie</a:t>
            </a:r>
            <a:endParaRPr lang="fr-FR" sz="1000" dirty="0"/>
          </a:p>
        </p:txBody>
      </p:sp>
    </p:spTree>
    <p:extLst>
      <p:ext uri="{BB962C8B-B14F-4D97-AF65-F5344CB8AC3E}">
        <p14:creationId xmlns:p14="http://schemas.microsoft.com/office/powerpoint/2010/main" xmlns="" val="336142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7153"/>
                                        </p:tgtEl>
                                        <p:attrNameLst>
                                          <p:attrName>style.visibility</p:attrName>
                                        </p:attrNameLst>
                                      </p:cBhvr>
                                      <p:to>
                                        <p:strVal val="visible"/>
                                      </p:to>
                                    </p:set>
                                    <p:animEffect transition="in" filter="circle(in)">
                                      <p:cBhvr>
                                        <p:cTn id="10" dur="2000"/>
                                        <p:tgtEl>
                                          <p:spTgt spid="47153"/>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42875"/>
            <a:ext cx="7772400" cy="1143000"/>
          </a:xfrm>
        </p:spPr>
        <p:txBody>
          <a:bodyPr rtlCol="0">
            <a:normAutofit fontScale="90000"/>
          </a:bodyPr>
          <a:lstStyle/>
          <a:p>
            <a:pPr eaLnBrk="1" fontAlgn="auto" hangingPunct="1">
              <a:spcAft>
                <a:spcPts val="0"/>
              </a:spcAft>
              <a:defRPr/>
            </a:pPr>
            <a:r>
              <a:rPr lang="fr-FR" sz="4000" dirty="0" smtClean="0">
                <a:solidFill>
                  <a:srgbClr val="7030A0"/>
                </a:solidFill>
                <a:latin typeface="Comic Sans MS" pitchFamily="66" charset="0"/>
              </a:rPr>
              <a:t>Les choix possibles </a:t>
            </a:r>
            <a:br>
              <a:rPr lang="fr-FR" sz="4000" dirty="0" smtClean="0">
                <a:solidFill>
                  <a:srgbClr val="7030A0"/>
                </a:solidFill>
                <a:latin typeface="Comic Sans MS" pitchFamily="66" charset="0"/>
              </a:rPr>
            </a:br>
            <a:r>
              <a:rPr lang="fr-FR" sz="4000" dirty="0" smtClean="0">
                <a:solidFill>
                  <a:srgbClr val="7030A0"/>
                </a:solidFill>
                <a:latin typeface="Comic Sans MS" pitchFamily="66" charset="0"/>
              </a:rPr>
              <a:t>après la 2</a:t>
            </a:r>
            <a:r>
              <a:rPr lang="fr-FR" sz="4000" baseline="30000" dirty="0" smtClean="0">
                <a:solidFill>
                  <a:srgbClr val="7030A0"/>
                </a:solidFill>
                <a:latin typeface="Comic Sans MS" pitchFamily="66" charset="0"/>
              </a:rPr>
              <a:t>nde</a:t>
            </a:r>
          </a:p>
        </p:txBody>
      </p:sp>
      <p:sp>
        <p:nvSpPr>
          <p:cNvPr id="17411" name="Rectangle 3"/>
          <p:cNvSpPr>
            <a:spLocks noChangeArrowheads="1"/>
          </p:cNvSpPr>
          <p:nvPr/>
        </p:nvSpPr>
        <p:spPr bwMode="auto">
          <a:xfrm>
            <a:off x="361950" y="533400"/>
            <a:ext cx="8420100" cy="838200"/>
          </a:xfrm>
          <a:prstGeom prst="rect">
            <a:avLst/>
          </a:prstGeom>
          <a:noFill/>
          <a:ln w="9525">
            <a:noFill/>
            <a:miter lim="800000"/>
            <a:headEnd/>
            <a:tailEnd/>
          </a:ln>
        </p:spPr>
        <p:txBody>
          <a:bodyPr wrap="none" anchor="ctr"/>
          <a:lstStyle/>
          <a:p>
            <a:endParaRPr lang="fr-FR"/>
          </a:p>
        </p:txBody>
      </p:sp>
      <p:sp>
        <p:nvSpPr>
          <p:cNvPr id="17412" name="AutoShape 6"/>
          <p:cNvSpPr>
            <a:spLocks noChangeArrowheads="1"/>
          </p:cNvSpPr>
          <p:nvPr/>
        </p:nvSpPr>
        <p:spPr bwMode="auto">
          <a:xfrm rot="3540000">
            <a:off x="1931194" y="4925219"/>
            <a:ext cx="973138" cy="774700"/>
          </a:xfrm>
          <a:prstGeom prst="leftArrow">
            <a:avLst>
              <a:gd name="adj1" fmla="val 75009"/>
              <a:gd name="adj2" fmla="val 102423"/>
            </a:avLst>
          </a:prstGeom>
          <a:solidFill>
            <a:schemeClr val="bg1">
              <a:alpha val="50195"/>
            </a:schemeClr>
          </a:solidFill>
          <a:ln w="47625" cmpd="thinThick">
            <a:solidFill>
              <a:schemeClr val="tx2"/>
            </a:solidFill>
            <a:miter lim="800000"/>
            <a:headEnd/>
            <a:tailEnd/>
          </a:ln>
        </p:spPr>
        <p:txBody>
          <a:bodyPr wrap="none" anchor="ctr"/>
          <a:lstStyle/>
          <a:p>
            <a:endParaRPr lang="fr-FR"/>
          </a:p>
        </p:txBody>
      </p:sp>
      <p:grpSp>
        <p:nvGrpSpPr>
          <p:cNvPr id="17413" name="Group 17"/>
          <p:cNvGrpSpPr>
            <a:grpSpLocks/>
          </p:cNvGrpSpPr>
          <p:nvPr/>
        </p:nvGrpSpPr>
        <p:grpSpPr bwMode="auto">
          <a:xfrm>
            <a:off x="2786063" y="5859463"/>
            <a:ext cx="3290887" cy="641350"/>
            <a:chOff x="2016" y="3398"/>
            <a:chExt cx="2246" cy="404"/>
          </a:xfrm>
        </p:grpSpPr>
        <p:sp>
          <p:nvSpPr>
            <p:cNvPr id="17425" name="Rectangle 5"/>
            <p:cNvSpPr>
              <a:spLocks noChangeArrowheads="1"/>
            </p:cNvSpPr>
            <p:nvPr/>
          </p:nvSpPr>
          <p:spPr bwMode="auto">
            <a:xfrm>
              <a:off x="2016" y="3420"/>
              <a:ext cx="2246" cy="376"/>
            </a:xfrm>
            <a:prstGeom prst="rect">
              <a:avLst/>
            </a:prstGeom>
            <a:solidFill>
              <a:schemeClr val="bg2">
                <a:alpha val="50195"/>
              </a:schemeClr>
            </a:solidFill>
            <a:ln w="12700">
              <a:solidFill>
                <a:schemeClr val="tx1"/>
              </a:solidFill>
              <a:miter lim="800000"/>
              <a:headEnd/>
              <a:tailEnd/>
            </a:ln>
          </p:spPr>
          <p:txBody>
            <a:bodyPr wrap="none" anchor="ctr"/>
            <a:lstStyle/>
            <a:p>
              <a:endParaRPr lang="fr-FR"/>
            </a:p>
          </p:txBody>
        </p:sp>
        <p:sp>
          <p:nvSpPr>
            <p:cNvPr id="13319" name="Rectangle 7"/>
            <p:cNvSpPr>
              <a:spLocks noChangeArrowheads="1"/>
            </p:cNvSpPr>
            <p:nvPr/>
          </p:nvSpPr>
          <p:spPr bwMode="auto">
            <a:xfrm>
              <a:off x="2520" y="3398"/>
              <a:ext cx="1200" cy="404"/>
            </a:xfrm>
            <a:prstGeom prst="rect">
              <a:avLst/>
            </a:prstGeom>
            <a:noFill/>
            <a:ln w="9525">
              <a:noFill/>
              <a:miter lim="800000"/>
              <a:headEnd/>
              <a:tailEnd/>
            </a:ln>
            <a:effectLst/>
          </p:spPr>
          <p:txBody>
            <a:bodyPr lIns="92075" tIns="46038" rIns="92075" bIns="46038">
              <a:spAutoFit/>
            </a:bodyPr>
            <a:lstStyle/>
            <a:p>
              <a:pPr algn="ctr">
                <a:defRPr/>
              </a:pPr>
              <a:r>
                <a:rPr lang="fr-FR" sz="3600" b="1" dirty="0">
                  <a:solidFill>
                    <a:srgbClr val="7030A0"/>
                  </a:solidFill>
                  <a:effectLst>
                    <a:outerShdw blurRad="38100" dist="38100" dir="2700000" algn="tl">
                      <a:srgbClr val="000000"/>
                    </a:outerShdw>
                  </a:effectLst>
                  <a:latin typeface="Calibri" pitchFamily="34" charset="0"/>
                  <a:cs typeface="Calibri" pitchFamily="34" charset="0"/>
                </a:rPr>
                <a:t>2</a:t>
              </a:r>
              <a:r>
                <a:rPr lang="fr-FR" sz="3600" b="1" baseline="30000" dirty="0">
                  <a:solidFill>
                    <a:srgbClr val="7030A0"/>
                  </a:solidFill>
                  <a:effectLst>
                    <a:outerShdw blurRad="38100" dist="38100" dir="2700000" algn="tl">
                      <a:srgbClr val="000000"/>
                    </a:outerShdw>
                  </a:effectLst>
                  <a:latin typeface="Calibri" pitchFamily="34" charset="0"/>
                  <a:cs typeface="Calibri" pitchFamily="34" charset="0"/>
                </a:rPr>
                <a:t>nde</a:t>
              </a:r>
              <a:r>
                <a:rPr lang="fr-FR" sz="3600" b="1" dirty="0">
                  <a:solidFill>
                    <a:srgbClr val="7030A0"/>
                  </a:solidFill>
                  <a:effectLst>
                    <a:outerShdw blurRad="38100" dist="38100" dir="2700000" algn="tl">
                      <a:srgbClr val="000000"/>
                    </a:outerShdw>
                  </a:effectLst>
                  <a:latin typeface="Calibri" pitchFamily="34" charset="0"/>
                  <a:cs typeface="Calibri" pitchFamily="34" charset="0"/>
                </a:rPr>
                <a:t> GT</a:t>
              </a:r>
            </a:p>
          </p:txBody>
        </p:sp>
      </p:grpSp>
      <p:sp>
        <p:nvSpPr>
          <p:cNvPr id="17414" name="AutoShape 8"/>
          <p:cNvSpPr>
            <a:spLocks noChangeArrowheads="1"/>
          </p:cNvSpPr>
          <p:nvPr/>
        </p:nvSpPr>
        <p:spPr bwMode="auto">
          <a:xfrm rot="18060000" flipH="1">
            <a:off x="6096794" y="4944269"/>
            <a:ext cx="973138" cy="774700"/>
          </a:xfrm>
          <a:prstGeom prst="leftArrow">
            <a:avLst>
              <a:gd name="adj1" fmla="val 75009"/>
              <a:gd name="adj2" fmla="val 102423"/>
            </a:avLst>
          </a:prstGeom>
          <a:solidFill>
            <a:schemeClr val="bg1">
              <a:alpha val="50195"/>
            </a:schemeClr>
          </a:solidFill>
          <a:ln w="47625" cmpd="thinThick">
            <a:solidFill>
              <a:schemeClr val="tx2"/>
            </a:solidFill>
            <a:miter lim="800000"/>
            <a:headEnd/>
            <a:tailEnd/>
          </a:ln>
        </p:spPr>
        <p:txBody>
          <a:bodyPr wrap="none" anchor="ctr"/>
          <a:lstStyle/>
          <a:p>
            <a:endParaRPr lang="fr-FR"/>
          </a:p>
        </p:txBody>
      </p:sp>
      <p:sp>
        <p:nvSpPr>
          <p:cNvPr id="17415" name="Rectangle 9"/>
          <p:cNvSpPr>
            <a:spLocks noChangeArrowheads="1"/>
          </p:cNvSpPr>
          <p:nvPr/>
        </p:nvSpPr>
        <p:spPr bwMode="auto">
          <a:xfrm>
            <a:off x="561975" y="1674813"/>
            <a:ext cx="3657600" cy="3111500"/>
          </a:xfrm>
          <a:prstGeom prst="rect">
            <a:avLst/>
          </a:prstGeom>
          <a:solidFill>
            <a:schemeClr val="bg2">
              <a:alpha val="50195"/>
            </a:schemeClr>
          </a:solidFill>
          <a:ln w="12700">
            <a:solidFill>
              <a:schemeClr val="tx1"/>
            </a:solidFill>
            <a:miter lim="800000"/>
            <a:headEnd/>
            <a:tailEnd/>
          </a:ln>
        </p:spPr>
        <p:txBody>
          <a:bodyPr wrap="none" anchor="ctr"/>
          <a:lstStyle/>
          <a:p>
            <a:pPr algn="ctr"/>
            <a:endParaRPr lang="fr-FR"/>
          </a:p>
        </p:txBody>
      </p:sp>
      <p:sp>
        <p:nvSpPr>
          <p:cNvPr id="17416" name="Rectangle 10"/>
          <p:cNvSpPr>
            <a:spLocks noChangeArrowheads="1"/>
          </p:cNvSpPr>
          <p:nvPr/>
        </p:nvSpPr>
        <p:spPr bwMode="auto">
          <a:xfrm>
            <a:off x="4994275" y="1668463"/>
            <a:ext cx="3797300" cy="3117850"/>
          </a:xfrm>
          <a:prstGeom prst="rect">
            <a:avLst/>
          </a:prstGeom>
          <a:solidFill>
            <a:schemeClr val="bg2">
              <a:alpha val="50195"/>
            </a:schemeClr>
          </a:solidFill>
          <a:ln w="12700">
            <a:solidFill>
              <a:schemeClr val="tx1"/>
            </a:solidFill>
            <a:miter lim="800000"/>
            <a:headEnd/>
            <a:tailEnd/>
          </a:ln>
        </p:spPr>
        <p:txBody>
          <a:bodyPr wrap="none" anchor="ctr"/>
          <a:lstStyle/>
          <a:p>
            <a:endParaRPr lang="fr-FR"/>
          </a:p>
        </p:txBody>
      </p:sp>
      <p:grpSp>
        <p:nvGrpSpPr>
          <p:cNvPr id="17417" name="Group 27"/>
          <p:cNvGrpSpPr>
            <a:grpSpLocks/>
          </p:cNvGrpSpPr>
          <p:nvPr/>
        </p:nvGrpSpPr>
        <p:grpSpPr bwMode="auto">
          <a:xfrm>
            <a:off x="703263" y="1928813"/>
            <a:ext cx="3376612" cy="2324100"/>
            <a:chOff x="480" y="912"/>
            <a:chExt cx="2304" cy="1464"/>
          </a:xfrm>
        </p:grpSpPr>
        <p:sp>
          <p:nvSpPr>
            <p:cNvPr id="13323" name="Rectangle 11"/>
            <p:cNvSpPr>
              <a:spLocks noChangeArrowheads="1"/>
            </p:cNvSpPr>
            <p:nvPr/>
          </p:nvSpPr>
          <p:spPr bwMode="auto">
            <a:xfrm>
              <a:off x="576" y="912"/>
              <a:ext cx="1407" cy="524"/>
            </a:xfrm>
            <a:prstGeom prst="rect">
              <a:avLst/>
            </a:prstGeom>
            <a:noFill/>
            <a:ln w="9525">
              <a:noFill/>
              <a:miter lim="800000"/>
              <a:headEnd/>
              <a:tailEnd/>
            </a:ln>
            <a:effectLst/>
          </p:spPr>
          <p:txBody>
            <a:bodyPr wrap="none" lIns="92075" tIns="46038" rIns="92075" bIns="46038">
              <a:spAutoFit/>
            </a:bodyPr>
            <a:lstStyle/>
            <a:p>
              <a:pPr marL="287338" indent="-287338">
                <a:defRPr/>
              </a:pPr>
              <a:r>
                <a:rPr lang="fr-FR" sz="2800" b="1" dirty="0">
                  <a:solidFill>
                    <a:srgbClr val="7030A0"/>
                  </a:solidFill>
                  <a:effectLst>
                    <a:outerShdw blurRad="38100" dist="38100" dir="2700000" algn="tl">
                      <a:srgbClr val="000000"/>
                    </a:outerShdw>
                  </a:effectLst>
                  <a:latin typeface="Calibri" pitchFamily="34" charset="0"/>
                  <a:cs typeface="Calibri" pitchFamily="34" charset="0"/>
                </a:rPr>
                <a:t>1</a:t>
              </a:r>
              <a:r>
                <a:rPr lang="fr-FR" sz="2800" b="1" baseline="30000" dirty="0">
                  <a:solidFill>
                    <a:srgbClr val="7030A0"/>
                  </a:solidFill>
                  <a:effectLst>
                    <a:outerShdw blurRad="38100" dist="38100" dir="2700000" algn="tl">
                      <a:srgbClr val="000000"/>
                    </a:outerShdw>
                  </a:effectLst>
                  <a:latin typeface="Calibri" pitchFamily="34" charset="0"/>
                  <a:cs typeface="Calibri" pitchFamily="34" charset="0"/>
                </a:rPr>
                <a:t>ère</a:t>
              </a:r>
              <a:r>
                <a:rPr lang="fr-FR" sz="2800" b="1" dirty="0">
                  <a:solidFill>
                    <a:srgbClr val="7030A0"/>
                  </a:solidFill>
                  <a:effectLst>
                    <a:outerShdw blurRad="38100" dist="38100" dir="2700000" algn="tl">
                      <a:srgbClr val="000000"/>
                    </a:outerShdw>
                  </a:effectLst>
                  <a:latin typeface="Calibri" pitchFamily="34" charset="0"/>
                  <a:cs typeface="Calibri" pitchFamily="34" charset="0"/>
                </a:rPr>
                <a:t> générale</a:t>
              </a:r>
            </a:p>
            <a:p>
              <a:pPr marL="287338" indent="-287338">
                <a:defRPr/>
              </a:pPr>
              <a:r>
                <a:rPr lang="fr-FR" sz="2000" b="1" dirty="0">
                  <a:latin typeface="Calibri" pitchFamily="34" charset="0"/>
                  <a:cs typeface="Calibri" pitchFamily="34" charset="0"/>
                </a:rPr>
                <a:t>ES, L, S</a:t>
              </a:r>
              <a:r>
                <a:rPr lang="fr-FR" b="1" dirty="0">
                  <a:latin typeface="Calibri" pitchFamily="34" charset="0"/>
                  <a:cs typeface="Calibri" pitchFamily="34" charset="0"/>
                </a:rPr>
                <a:t>.</a:t>
              </a:r>
              <a:endParaRPr lang="fr-FR" sz="1600" b="1" dirty="0">
                <a:latin typeface="Calibri" pitchFamily="34" charset="0"/>
                <a:cs typeface="Calibri" pitchFamily="34" charset="0"/>
              </a:endParaRPr>
            </a:p>
          </p:txBody>
        </p:sp>
        <p:sp>
          <p:nvSpPr>
            <p:cNvPr id="17423" name="Rectangle 13"/>
            <p:cNvSpPr>
              <a:spLocks noChangeArrowheads="1"/>
            </p:cNvSpPr>
            <p:nvPr/>
          </p:nvSpPr>
          <p:spPr bwMode="auto">
            <a:xfrm>
              <a:off x="487" y="1440"/>
              <a:ext cx="2153" cy="453"/>
            </a:xfrm>
            <a:prstGeom prst="rect">
              <a:avLst/>
            </a:prstGeom>
            <a:noFill/>
            <a:ln w="9525">
              <a:noFill/>
              <a:miter lim="800000"/>
              <a:headEnd/>
              <a:tailEnd/>
            </a:ln>
          </p:spPr>
          <p:txBody>
            <a:bodyPr lIns="92075" tIns="46038" rIns="92075" bIns="46038"/>
            <a:lstStyle/>
            <a:p>
              <a:pPr marL="287338" indent="-287338">
                <a:buClr>
                  <a:srgbClr val="7030A0"/>
                </a:buClr>
                <a:buSzPct val="120000"/>
                <a:buFont typeface="Wingdings" pitchFamily="2" charset="2"/>
                <a:buChar char="Ø"/>
              </a:pPr>
              <a:r>
                <a:rPr lang="fr-FR" dirty="0">
                  <a:latin typeface="Calibri" pitchFamily="34" charset="0"/>
                </a:rPr>
                <a:t>pour approfondir les</a:t>
              </a:r>
              <a:r>
                <a:rPr lang="fr-FR" sz="2000" dirty="0">
                  <a:latin typeface="Calibri" pitchFamily="34" charset="0"/>
                </a:rPr>
                <a:t/>
              </a:r>
              <a:br>
                <a:rPr lang="fr-FR" sz="2000" dirty="0">
                  <a:latin typeface="Calibri" pitchFamily="34" charset="0"/>
                </a:rPr>
              </a:br>
              <a:r>
                <a:rPr lang="fr-FR" b="1" i="1" dirty="0">
                  <a:latin typeface="Calibri" pitchFamily="34" charset="0"/>
                </a:rPr>
                <a:t>matières générales</a:t>
              </a:r>
              <a:r>
                <a:rPr lang="fr-FR" sz="2000" dirty="0">
                  <a:latin typeface="Times New Roman" pitchFamily="18" charset="0"/>
                </a:rPr>
                <a:t>			</a:t>
              </a:r>
              <a:endParaRPr lang="fr-FR" b="1" i="1" dirty="0">
                <a:latin typeface="Times New Roman" pitchFamily="18" charset="0"/>
              </a:endParaRPr>
            </a:p>
          </p:txBody>
        </p:sp>
        <p:sp>
          <p:nvSpPr>
            <p:cNvPr id="17424" name="Rectangle 14"/>
            <p:cNvSpPr>
              <a:spLocks noChangeArrowheads="1"/>
            </p:cNvSpPr>
            <p:nvPr/>
          </p:nvSpPr>
          <p:spPr bwMode="auto">
            <a:xfrm>
              <a:off x="480" y="1968"/>
              <a:ext cx="2304" cy="408"/>
            </a:xfrm>
            <a:prstGeom prst="rect">
              <a:avLst/>
            </a:prstGeom>
            <a:noFill/>
            <a:ln w="9525">
              <a:noFill/>
              <a:miter lim="800000"/>
              <a:headEnd/>
              <a:tailEnd/>
            </a:ln>
          </p:spPr>
          <p:txBody>
            <a:bodyPr lIns="92075" tIns="46038" rIns="92075" bIns="46038"/>
            <a:lstStyle/>
            <a:p>
              <a:pPr marL="287338" indent="-287338">
                <a:buClr>
                  <a:srgbClr val="7030A0"/>
                </a:buClr>
                <a:buSzPct val="120000"/>
                <a:buFont typeface="Wingdings" pitchFamily="2" charset="2"/>
                <a:buChar char="Ø"/>
              </a:pPr>
              <a:r>
                <a:rPr lang="fr-FR" dirty="0">
                  <a:latin typeface="Calibri" pitchFamily="34" charset="0"/>
                </a:rPr>
                <a:t>pour envisager plutôt des </a:t>
              </a:r>
              <a:r>
                <a:rPr lang="fr-FR" b="1" i="1" dirty="0">
                  <a:latin typeface="Calibri" pitchFamily="34" charset="0"/>
                </a:rPr>
                <a:t>études</a:t>
              </a:r>
              <a:r>
                <a:rPr lang="fr-FR" sz="2000" b="1" i="1" dirty="0">
                  <a:latin typeface="Calibri" pitchFamily="34" charset="0"/>
                </a:rPr>
                <a:t> </a:t>
              </a:r>
              <a:r>
                <a:rPr lang="fr-FR" b="1" i="1" dirty="0">
                  <a:latin typeface="Calibri" pitchFamily="34" charset="0"/>
                </a:rPr>
                <a:t>supérieures ‘longues’</a:t>
              </a:r>
              <a:r>
                <a:rPr lang="fr-FR" sz="2000" b="1" i="1" dirty="0">
                  <a:latin typeface="Calibri" pitchFamily="34" charset="0"/>
                </a:rPr>
                <a:t>     </a:t>
              </a:r>
              <a:r>
                <a:rPr lang="fr-FR" sz="2000" b="1" i="1" dirty="0">
                  <a:latin typeface="Times New Roman" pitchFamily="18" charset="0"/>
                </a:rPr>
                <a:t/>
              </a:r>
              <a:br>
                <a:rPr lang="fr-FR" sz="2000" b="1" i="1" dirty="0">
                  <a:latin typeface="Times New Roman" pitchFamily="18" charset="0"/>
                </a:rPr>
              </a:br>
              <a:endParaRPr lang="fr-FR" sz="2000" b="1" i="1" dirty="0">
                <a:latin typeface="Times New Roman" pitchFamily="18" charset="0"/>
              </a:endParaRPr>
            </a:p>
          </p:txBody>
        </p:sp>
      </p:grpSp>
      <p:grpSp>
        <p:nvGrpSpPr>
          <p:cNvPr id="17418" name="Group 28"/>
          <p:cNvGrpSpPr>
            <a:grpSpLocks/>
          </p:cNvGrpSpPr>
          <p:nvPr/>
        </p:nvGrpSpPr>
        <p:grpSpPr bwMode="auto">
          <a:xfrm>
            <a:off x="4994275" y="1857375"/>
            <a:ext cx="3938588" cy="2476500"/>
            <a:chOff x="3408" y="864"/>
            <a:chExt cx="2688" cy="1560"/>
          </a:xfrm>
        </p:grpSpPr>
        <p:sp>
          <p:nvSpPr>
            <p:cNvPr id="13324" name="Rectangle 12"/>
            <p:cNvSpPr>
              <a:spLocks noChangeArrowheads="1"/>
            </p:cNvSpPr>
            <p:nvPr/>
          </p:nvSpPr>
          <p:spPr bwMode="auto">
            <a:xfrm>
              <a:off x="3408" y="864"/>
              <a:ext cx="2688" cy="519"/>
            </a:xfrm>
            <a:prstGeom prst="rect">
              <a:avLst/>
            </a:prstGeom>
            <a:noFill/>
            <a:ln w="9525">
              <a:noFill/>
              <a:miter lim="800000"/>
              <a:headEnd/>
              <a:tailEnd/>
            </a:ln>
            <a:effectLst/>
          </p:spPr>
          <p:txBody>
            <a:bodyPr lIns="92075" tIns="46038" rIns="92075" bIns="46038">
              <a:spAutoFit/>
            </a:bodyPr>
            <a:lstStyle/>
            <a:p>
              <a:pPr marL="287338" indent="-287338">
                <a:defRPr/>
              </a:pPr>
              <a:r>
                <a:rPr lang="fr-FR" sz="2800" b="1" dirty="0">
                  <a:solidFill>
                    <a:srgbClr val="7030A0"/>
                  </a:solidFill>
                  <a:effectLst>
                    <a:outerShdw blurRad="38100" dist="38100" dir="2700000" algn="tl">
                      <a:srgbClr val="000000"/>
                    </a:outerShdw>
                  </a:effectLst>
                  <a:latin typeface="Calibri" pitchFamily="34" charset="0"/>
                  <a:cs typeface="Calibri" pitchFamily="34" charset="0"/>
                </a:rPr>
                <a:t>1</a:t>
              </a:r>
              <a:r>
                <a:rPr lang="fr-FR" sz="2800" b="1" baseline="30000" dirty="0">
                  <a:solidFill>
                    <a:srgbClr val="7030A0"/>
                  </a:solidFill>
                  <a:effectLst>
                    <a:outerShdw blurRad="38100" dist="38100" dir="2700000" algn="tl">
                      <a:srgbClr val="000000"/>
                    </a:outerShdw>
                  </a:effectLst>
                  <a:latin typeface="Calibri" pitchFamily="34" charset="0"/>
                  <a:cs typeface="Calibri" pitchFamily="34" charset="0"/>
                </a:rPr>
                <a:t>ère</a:t>
              </a:r>
              <a:r>
                <a:rPr lang="fr-FR" sz="2800" b="1" dirty="0">
                  <a:solidFill>
                    <a:srgbClr val="7030A0"/>
                  </a:solidFill>
                  <a:effectLst>
                    <a:outerShdw blurRad="38100" dist="38100" dir="2700000" algn="tl">
                      <a:srgbClr val="000000"/>
                    </a:outerShdw>
                  </a:effectLst>
                  <a:latin typeface="Calibri" pitchFamily="34" charset="0"/>
                  <a:cs typeface="Calibri" pitchFamily="34" charset="0"/>
                </a:rPr>
                <a:t> technologique</a:t>
              </a:r>
              <a:endParaRPr lang="fr-FR" sz="3200" b="1" dirty="0">
                <a:solidFill>
                  <a:srgbClr val="7030A0"/>
                </a:solidFill>
                <a:effectLst>
                  <a:outerShdw blurRad="38100" dist="38100" dir="2700000" algn="tl">
                    <a:srgbClr val="000000"/>
                  </a:outerShdw>
                </a:effectLst>
                <a:latin typeface="Calibri" pitchFamily="34" charset="0"/>
                <a:cs typeface="Calibri" pitchFamily="34" charset="0"/>
              </a:endParaRPr>
            </a:p>
            <a:p>
              <a:pPr marL="287338" indent="-287338">
                <a:defRPr/>
              </a:pPr>
              <a:r>
                <a:rPr lang="fr-FR" sz="2000" b="1" dirty="0">
                  <a:latin typeface="Calibri" pitchFamily="34" charset="0"/>
                  <a:cs typeface="Calibri" pitchFamily="34" charset="0"/>
                </a:rPr>
                <a:t>STI2D, STMG, STL, </a:t>
              </a:r>
              <a:r>
                <a:rPr lang="fr-FR" sz="2000" b="1" dirty="0" smtClean="0">
                  <a:latin typeface="Calibri" pitchFamily="34" charset="0"/>
                  <a:cs typeface="Calibri" pitchFamily="34" charset="0"/>
                </a:rPr>
                <a:t>ST2S, STRH,…</a:t>
              </a:r>
              <a:endParaRPr lang="fr-FR" sz="1600" b="1" dirty="0">
                <a:latin typeface="Calibri" pitchFamily="34" charset="0"/>
                <a:cs typeface="Calibri" pitchFamily="34" charset="0"/>
              </a:endParaRPr>
            </a:p>
          </p:txBody>
        </p:sp>
        <p:sp>
          <p:nvSpPr>
            <p:cNvPr id="17420" name="Rectangle 21"/>
            <p:cNvSpPr>
              <a:spLocks noChangeArrowheads="1"/>
            </p:cNvSpPr>
            <p:nvPr/>
          </p:nvSpPr>
          <p:spPr bwMode="auto">
            <a:xfrm>
              <a:off x="3552" y="2016"/>
              <a:ext cx="2304" cy="408"/>
            </a:xfrm>
            <a:prstGeom prst="rect">
              <a:avLst/>
            </a:prstGeom>
            <a:noFill/>
            <a:ln w="9525">
              <a:noFill/>
              <a:miter lim="800000"/>
              <a:headEnd/>
              <a:tailEnd/>
            </a:ln>
          </p:spPr>
          <p:txBody>
            <a:bodyPr lIns="92075" tIns="46038" rIns="92075" bIns="46038"/>
            <a:lstStyle/>
            <a:p>
              <a:pPr marL="287338" indent="-287338">
                <a:buClr>
                  <a:srgbClr val="7030A0"/>
                </a:buClr>
                <a:buSzPct val="120000"/>
                <a:buFont typeface="Wingdings" pitchFamily="2" charset="2"/>
                <a:buChar char="Ø"/>
              </a:pPr>
              <a:r>
                <a:rPr lang="fr-FR">
                  <a:latin typeface="Calibri" pitchFamily="34" charset="0"/>
                </a:rPr>
                <a:t>pour envisager plutôt des </a:t>
              </a:r>
              <a:r>
                <a:rPr lang="fr-FR" b="1" i="1">
                  <a:latin typeface="Calibri" pitchFamily="34" charset="0"/>
                </a:rPr>
                <a:t>études</a:t>
              </a:r>
              <a:r>
                <a:rPr lang="fr-FR" sz="2000" b="1" i="1">
                  <a:latin typeface="Calibri" pitchFamily="34" charset="0"/>
                </a:rPr>
                <a:t> </a:t>
              </a:r>
              <a:r>
                <a:rPr lang="fr-FR" b="1" i="1">
                  <a:latin typeface="Calibri" pitchFamily="34" charset="0"/>
                </a:rPr>
                <a:t>supérieures ‘courtes’</a:t>
              </a:r>
              <a:r>
                <a:rPr lang="fr-FR" sz="2000" b="1" i="1">
                  <a:latin typeface="Calibri" pitchFamily="34" charset="0"/>
                </a:rPr>
                <a:t>     </a:t>
              </a:r>
              <a:r>
                <a:rPr lang="fr-FR" sz="2000" b="1" i="1">
                  <a:latin typeface="Times New Roman" pitchFamily="18" charset="0"/>
                </a:rPr>
                <a:t/>
              </a:r>
              <a:br>
                <a:rPr lang="fr-FR" sz="2000" b="1" i="1">
                  <a:latin typeface="Times New Roman" pitchFamily="18" charset="0"/>
                </a:rPr>
              </a:br>
              <a:endParaRPr lang="fr-FR" sz="2000" b="1" i="1">
                <a:latin typeface="Times New Roman" pitchFamily="18" charset="0"/>
              </a:endParaRPr>
            </a:p>
          </p:txBody>
        </p:sp>
        <p:sp>
          <p:nvSpPr>
            <p:cNvPr id="17421" name="Rectangle 25"/>
            <p:cNvSpPr>
              <a:spLocks noChangeArrowheads="1"/>
            </p:cNvSpPr>
            <p:nvPr/>
          </p:nvSpPr>
          <p:spPr bwMode="auto">
            <a:xfrm>
              <a:off x="3552" y="1440"/>
              <a:ext cx="2304" cy="453"/>
            </a:xfrm>
            <a:prstGeom prst="rect">
              <a:avLst/>
            </a:prstGeom>
            <a:noFill/>
            <a:ln w="9525">
              <a:noFill/>
              <a:miter lim="800000"/>
              <a:headEnd/>
              <a:tailEnd/>
            </a:ln>
          </p:spPr>
          <p:txBody>
            <a:bodyPr lIns="92075" tIns="46038" rIns="92075" bIns="46038"/>
            <a:lstStyle/>
            <a:p>
              <a:pPr marL="287338" indent="-287338">
                <a:buClr>
                  <a:srgbClr val="7030A0"/>
                </a:buClr>
                <a:buSzPct val="120000"/>
                <a:buFont typeface="Wingdings" pitchFamily="2" charset="2"/>
                <a:buChar char="Ø"/>
              </a:pPr>
              <a:r>
                <a:rPr lang="fr-FR" dirty="0">
                  <a:latin typeface="Calibri" pitchFamily="34" charset="0"/>
                </a:rPr>
                <a:t>pour découvrir un</a:t>
              </a:r>
              <a:r>
                <a:rPr lang="fr-FR" sz="2000" dirty="0">
                  <a:latin typeface="Calibri" pitchFamily="34" charset="0"/>
                </a:rPr>
                <a:t> </a:t>
              </a:r>
              <a:r>
                <a:rPr lang="fr-FR" b="1" i="1" dirty="0">
                  <a:latin typeface="Calibri" pitchFamily="34" charset="0"/>
                </a:rPr>
                <a:t>domaine technologique</a:t>
              </a:r>
              <a:r>
                <a:rPr lang="fr-FR" sz="2000" dirty="0">
                  <a:latin typeface="Calibri" pitchFamily="34" charset="0"/>
                </a:rPr>
                <a:t> </a:t>
              </a:r>
              <a:r>
                <a:rPr lang="fr-FR" sz="2000" dirty="0">
                  <a:latin typeface="Times New Roman" pitchFamily="18"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blinds(horizontal)">
                                      <p:cBhvr>
                                        <p:cTn id="12" dur="500"/>
                                        <p:tgtEl>
                                          <p:spTgt spid="174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blinds(horizontal)">
                                      <p:cBhvr>
                                        <p:cTn id="1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tableau 3"/>
          <p:cNvPicPr>
            <a:picLocks noGrp="1" noChangeAspect="1"/>
          </p:cNvPicPr>
          <p:nvPr>
            <p:ph type="tbl" idx="1"/>
          </p:nvPr>
        </p:nvPicPr>
        <p:blipFill rotWithShape="1">
          <a:blip r:embed="rId2"/>
          <a:srcRect l="8001" t="31307" r="52625" b="17796"/>
          <a:stretch/>
        </p:blipFill>
        <p:spPr>
          <a:xfrm>
            <a:off x="8471" y="34762"/>
            <a:ext cx="9124581" cy="6634598"/>
          </a:xfrm>
          <a:prstGeom prst="rect">
            <a:avLst/>
          </a:prstGeom>
        </p:spPr>
      </p:pic>
      <p:sp>
        <p:nvSpPr>
          <p:cNvPr id="5" name="Rectangle à coins arrondis 4"/>
          <p:cNvSpPr/>
          <p:nvPr/>
        </p:nvSpPr>
        <p:spPr>
          <a:xfrm>
            <a:off x="4211960" y="188640"/>
            <a:ext cx="2376264"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3698057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agriculture.jpg"/>
          <p:cNvPicPr>
            <a:picLocks noChangeAspect="1"/>
          </p:cNvPicPr>
          <p:nvPr/>
        </p:nvPicPr>
        <p:blipFill>
          <a:blip r:embed="rId2" cstate="print"/>
          <a:stretch>
            <a:fillRect/>
          </a:stretch>
        </p:blipFill>
        <p:spPr>
          <a:xfrm>
            <a:off x="2699793" y="2852935"/>
            <a:ext cx="2664296" cy="1080121"/>
          </a:xfrm>
          <a:prstGeom prst="rect">
            <a:avLst/>
          </a:prstGeom>
        </p:spPr>
      </p:pic>
      <p:pic>
        <p:nvPicPr>
          <p:cNvPr id="11" name="Image 10" descr="arts2.jpg"/>
          <p:cNvPicPr>
            <a:picLocks noChangeAspect="1"/>
          </p:cNvPicPr>
          <p:nvPr/>
        </p:nvPicPr>
        <p:blipFill>
          <a:blip r:embed="rId3" cstate="print"/>
          <a:stretch>
            <a:fillRect/>
          </a:stretch>
        </p:blipFill>
        <p:spPr>
          <a:xfrm>
            <a:off x="2483768" y="116633"/>
            <a:ext cx="3096344" cy="1224136"/>
          </a:xfrm>
          <a:prstGeom prst="rect">
            <a:avLst/>
          </a:prstGeom>
        </p:spPr>
      </p:pic>
      <p:graphicFrame>
        <p:nvGraphicFramePr>
          <p:cNvPr id="47153" name="Group 49"/>
          <p:cNvGraphicFramePr>
            <a:graphicFrameLocks noGrp="1"/>
          </p:cNvGraphicFramePr>
          <p:nvPr>
            <p:ph sz="half" idx="1"/>
            <p:extLst>
              <p:ext uri="{D42A27DB-BD31-4B8C-83A1-F6EECF244321}">
                <p14:modId xmlns:p14="http://schemas.microsoft.com/office/powerpoint/2010/main" xmlns="" val="2980723779"/>
              </p:ext>
            </p:extLst>
          </p:nvPr>
        </p:nvGraphicFramePr>
        <p:xfrm>
          <a:off x="107807" y="116633"/>
          <a:ext cx="8713787" cy="1225296"/>
        </p:xfrm>
        <a:graphic>
          <a:graphicData uri="http://schemas.openxmlformats.org/drawingml/2006/table">
            <a:tbl>
              <a:tblPr/>
              <a:tblGrid>
                <a:gridCol w="2068512"/>
                <a:gridCol w="3432175"/>
                <a:gridCol w="3213100"/>
              </a:tblGrid>
              <a:tr h="1150938">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6800" b="1" i="0" u="none" strike="noStrike" cap="none" normalizeH="0" baseline="0" dirty="0" smtClean="0">
                          <a:ln>
                            <a:noFill/>
                          </a:ln>
                          <a:solidFill>
                            <a:srgbClr val="0070C0"/>
                          </a:solidFill>
                          <a:effectLst/>
                          <a:latin typeface="Cooper Black" pitchFamily="18" charset="0"/>
                        </a:rPr>
                        <a:t>STD2A</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Sciences et Technologies du Design et des Arts Appliqués</a:t>
                      </a: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47155" name="Group 51"/>
          <p:cNvGraphicFramePr>
            <a:graphicFrameLocks noGrp="1"/>
          </p:cNvGraphicFramePr>
          <p:nvPr>
            <p:ph sz="half" idx="2"/>
            <p:extLst>
              <p:ext uri="{D42A27DB-BD31-4B8C-83A1-F6EECF244321}">
                <p14:modId xmlns:p14="http://schemas.microsoft.com/office/powerpoint/2010/main" xmlns="" val="2088745262"/>
              </p:ext>
            </p:extLst>
          </p:nvPr>
        </p:nvGraphicFramePr>
        <p:xfrm>
          <a:off x="134995" y="2852935"/>
          <a:ext cx="8757484" cy="1337184"/>
        </p:xfrm>
        <a:graphic>
          <a:graphicData uri="http://schemas.openxmlformats.org/drawingml/2006/table">
            <a:tbl>
              <a:tblPr/>
              <a:tblGrid>
                <a:gridCol w="2080481"/>
                <a:gridCol w="3447790"/>
                <a:gridCol w="3229213"/>
              </a:tblGrid>
              <a:tr h="1152525">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6800" b="1" i="0" u="none" strike="noStrike" cap="none" normalizeH="0" baseline="0" dirty="0" smtClean="0">
                          <a:ln>
                            <a:noFill/>
                          </a:ln>
                          <a:solidFill>
                            <a:srgbClr val="0070C0"/>
                          </a:solidFill>
                          <a:effectLst/>
                          <a:latin typeface="Cooper Black" pitchFamily="18" charset="0"/>
                        </a:rPr>
                        <a:t>STAV</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Sciences et Technologies de l’Agronomie et du Vivant</a:t>
                      </a:r>
                    </a:p>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lang="fr-FR" sz="1800" b="0" spc="-150" dirty="0" smtClean="0">
                          <a:solidFill>
                            <a:srgbClr val="FF0000"/>
                          </a:solidFill>
                          <a:latin typeface="Calibri" pitchFamily="34" charset="0"/>
                        </a:rPr>
                        <a:t>Ne s’effectue qu’en lycée agricole</a:t>
                      </a:r>
                      <a:endParaRPr kumimoji="0" lang="fr-FR" sz="2000" b="0" i="0" u="none" strike="noStrike" cap="none" spc="-150" normalizeH="0" baseline="0" dirty="0" smtClean="0">
                        <a:ln>
                          <a:noFill/>
                        </a:ln>
                        <a:solidFill>
                          <a:srgbClr val="0070C0"/>
                        </a:solidFill>
                        <a:effectLst/>
                        <a:latin typeface="Cambria" pitchFamily="18" charset="0"/>
                      </a:endParaRP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sp>
        <p:nvSpPr>
          <p:cNvPr id="47156" name="Rectangle 52"/>
          <p:cNvSpPr>
            <a:spLocks/>
          </p:cNvSpPr>
          <p:nvPr/>
        </p:nvSpPr>
        <p:spPr bwMode="auto">
          <a:xfrm>
            <a:off x="323601" y="4406142"/>
            <a:ext cx="8424863" cy="1287462"/>
          </a:xfrm>
          <a:prstGeom prst="rect">
            <a:avLst/>
          </a:prstGeom>
          <a:noFill/>
          <a:ln w="9525">
            <a:noFill/>
            <a:miter lim="800000"/>
            <a:headEnd/>
            <a:tailEnd/>
          </a:ln>
        </p:spPr>
        <p:txBody>
          <a:bodyPr anchor="ctr"/>
          <a:lstStyle/>
          <a:p>
            <a:pPr algn="just" eaLnBrk="0" hangingPunct="0">
              <a:lnSpc>
                <a:spcPct val="90000"/>
              </a:lnSpc>
            </a:pPr>
            <a:r>
              <a:rPr lang="fr-FR" sz="2400" b="1" dirty="0">
                <a:latin typeface="Calibri" pitchFamily="34" charset="0"/>
              </a:rPr>
              <a:t>Pour suivre </a:t>
            </a:r>
            <a:r>
              <a:rPr lang="fr-FR" sz="2400" b="1" dirty="0">
                <a:solidFill>
                  <a:srgbClr val="0070C0"/>
                </a:solidFill>
                <a:latin typeface="Calibri" pitchFamily="34" charset="0"/>
              </a:rPr>
              <a:t>l’évolution du monde agricole </a:t>
            </a:r>
            <a:r>
              <a:rPr lang="fr-FR" sz="2400" b="1" dirty="0">
                <a:latin typeface="Calibri" pitchFamily="34" charset="0"/>
              </a:rPr>
              <a:t>et ses préoccupations. Ce bac s’adresse aux élèves attirés par la </a:t>
            </a:r>
            <a:r>
              <a:rPr lang="fr-FR" sz="2400" b="1" dirty="0">
                <a:solidFill>
                  <a:srgbClr val="0070C0"/>
                </a:solidFill>
                <a:latin typeface="Calibri" pitchFamily="34" charset="0"/>
              </a:rPr>
              <a:t>biologie</a:t>
            </a:r>
            <a:r>
              <a:rPr lang="fr-FR" sz="2400" b="1" dirty="0">
                <a:latin typeface="Calibri" pitchFamily="34" charset="0"/>
              </a:rPr>
              <a:t>, l’</a:t>
            </a:r>
            <a:r>
              <a:rPr lang="fr-FR" sz="2400" b="1" dirty="0">
                <a:solidFill>
                  <a:srgbClr val="0070C0"/>
                </a:solidFill>
                <a:latin typeface="Calibri" pitchFamily="34" charset="0"/>
              </a:rPr>
              <a:t>écologie</a:t>
            </a:r>
            <a:r>
              <a:rPr lang="fr-FR" sz="2400" b="1" dirty="0">
                <a:latin typeface="Calibri" pitchFamily="34" charset="0"/>
              </a:rPr>
              <a:t>, l’</a:t>
            </a:r>
            <a:r>
              <a:rPr lang="fr-FR" sz="2400" b="1" dirty="0">
                <a:solidFill>
                  <a:srgbClr val="0070C0"/>
                </a:solidFill>
                <a:latin typeface="Calibri" pitchFamily="34" charset="0"/>
              </a:rPr>
              <a:t>agriculture</a:t>
            </a:r>
            <a:r>
              <a:rPr lang="fr-FR" sz="2400" b="1" dirty="0">
                <a:latin typeface="Calibri" pitchFamily="34" charset="0"/>
              </a:rPr>
              <a:t>, l’</a:t>
            </a:r>
            <a:r>
              <a:rPr lang="fr-FR" sz="2400" b="1" dirty="0">
                <a:solidFill>
                  <a:srgbClr val="0070C0"/>
                </a:solidFill>
                <a:latin typeface="Calibri" pitchFamily="34" charset="0"/>
              </a:rPr>
              <a:t>environnement</a:t>
            </a:r>
            <a:r>
              <a:rPr lang="fr-FR" sz="2400" b="1" dirty="0">
                <a:latin typeface="Calibri" pitchFamily="34" charset="0"/>
              </a:rPr>
              <a:t> et l’</a:t>
            </a:r>
            <a:r>
              <a:rPr lang="fr-FR" sz="2400" b="1" dirty="0">
                <a:solidFill>
                  <a:srgbClr val="0070C0"/>
                </a:solidFill>
                <a:latin typeface="Calibri" pitchFamily="34" charset="0"/>
              </a:rPr>
              <a:t>agroalimentaire</a:t>
            </a:r>
            <a:r>
              <a:rPr lang="fr-FR" sz="2400" b="1" dirty="0" smtClean="0">
                <a:latin typeface="Calibri" pitchFamily="34" charset="0"/>
              </a:rPr>
              <a:t>.</a:t>
            </a:r>
          </a:p>
          <a:p>
            <a:pPr algn="just" eaLnBrk="0" hangingPunct="0">
              <a:lnSpc>
                <a:spcPct val="90000"/>
              </a:lnSpc>
            </a:pPr>
            <a:r>
              <a:rPr lang="fr-FR" sz="2400" b="1" dirty="0" smtClean="0">
                <a:solidFill>
                  <a:srgbClr val="FF0000"/>
                </a:solidFill>
                <a:latin typeface="Calibri" pitchFamily="34" charset="0"/>
              </a:rPr>
              <a:t>	</a:t>
            </a:r>
            <a:endParaRPr lang="fr-FR" sz="3700" b="1" dirty="0">
              <a:solidFill>
                <a:srgbClr val="FF0000"/>
              </a:solidFill>
              <a:latin typeface="Lucida Sans" pitchFamily="34" charset="0"/>
            </a:endParaRPr>
          </a:p>
        </p:txBody>
      </p:sp>
      <p:sp>
        <p:nvSpPr>
          <p:cNvPr id="47157" name="Rectangle 53"/>
          <p:cNvSpPr>
            <a:spLocks/>
          </p:cNvSpPr>
          <p:nvPr/>
        </p:nvSpPr>
        <p:spPr bwMode="auto">
          <a:xfrm>
            <a:off x="395288" y="5589240"/>
            <a:ext cx="8424862" cy="1071910"/>
          </a:xfrm>
          <a:prstGeom prst="rect">
            <a:avLst/>
          </a:prstGeom>
          <a:noFill/>
          <a:ln w="9525">
            <a:noFill/>
            <a:miter lim="800000"/>
            <a:headEnd/>
            <a:tailEnd/>
          </a:ln>
        </p:spPr>
        <p:txBody>
          <a:bodyPr anchor="ctr"/>
          <a:lstStyle/>
          <a:p>
            <a:pPr algn="just" eaLnBrk="0" hangingPunct="0">
              <a:lnSpc>
                <a:spcPct val="90000"/>
              </a:lnSpc>
            </a:pPr>
            <a:r>
              <a:rPr lang="fr-FR" sz="2400" b="1" dirty="0" smtClean="0"/>
              <a:t> </a:t>
            </a:r>
            <a:r>
              <a:rPr lang="fr-FR" sz="2400" b="1" dirty="0" smtClean="0">
                <a:solidFill>
                  <a:srgbClr val="FF0000"/>
                </a:solidFill>
              </a:rPr>
              <a:t>	</a:t>
            </a:r>
            <a:r>
              <a:rPr lang="fr-FR" sz="2400" b="1" dirty="0" smtClean="0">
                <a:solidFill>
                  <a:srgbClr val="FF0000"/>
                </a:solidFill>
                <a:latin typeface="Calibri" pitchFamily="34" charset="0"/>
              </a:rPr>
              <a:t>Il est recommandé d’avoir suivi un enseignement d’exploration spécifique en 2</a:t>
            </a:r>
            <a:r>
              <a:rPr lang="fr-FR" sz="2400" b="1" baseline="30000" dirty="0" smtClean="0">
                <a:solidFill>
                  <a:srgbClr val="FF0000"/>
                </a:solidFill>
                <a:latin typeface="Calibri" pitchFamily="34" charset="0"/>
              </a:rPr>
              <a:t>nde</a:t>
            </a:r>
            <a:r>
              <a:rPr lang="fr-FR" sz="2400" b="1" dirty="0" smtClean="0">
                <a:solidFill>
                  <a:srgbClr val="FF0000"/>
                </a:solidFill>
                <a:latin typeface="Calibri" pitchFamily="34" charset="0"/>
              </a:rPr>
              <a:t> pour chacun de ces bacs.</a:t>
            </a:r>
            <a:endParaRPr lang="fr-FR" sz="3700" b="1" dirty="0">
              <a:solidFill>
                <a:srgbClr val="FF0000"/>
              </a:solidFill>
              <a:latin typeface="Calibri" pitchFamily="34" charset="0"/>
            </a:endParaRPr>
          </a:p>
        </p:txBody>
      </p:sp>
      <p:pic>
        <p:nvPicPr>
          <p:cNvPr id="7" name="Image 6" descr="warning_blue-128"/>
          <p:cNvPicPr/>
          <p:nvPr/>
        </p:nvPicPr>
        <p:blipFill>
          <a:blip r:embed="rId4" cstate="print"/>
          <a:srcRect/>
          <a:stretch>
            <a:fillRect/>
          </a:stretch>
        </p:blipFill>
        <p:spPr bwMode="auto">
          <a:xfrm>
            <a:off x="611560" y="5589240"/>
            <a:ext cx="511628" cy="511629"/>
          </a:xfrm>
          <a:prstGeom prst="rect">
            <a:avLst/>
          </a:prstGeom>
          <a:noFill/>
          <a:ln w="9525">
            <a:noFill/>
            <a:miter lim="800000"/>
            <a:headEnd/>
            <a:tailEnd/>
          </a:ln>
        </p:spPr>
      </p:pic>
      <p:sp>
        <p:nvSpPr>
          <p:cNvPr id="8" name="ZoneTexte 7"/>
          <p:cNvSpPr txBox="1"/>
          <p:nvPr/>
        </p:nvSpPr>
        <p:spPr>
          <a:xfrm>
            <a:off x="323528" y="1436583"/>
            <a:ext cx="8424936" cy="1200329"/>
          </a:xfrm>
          <a:prstGeom prst="rect">
            <a:avLst/>
          </a:prstGeom>
          <a:noFill/>
        </p:spPr>
        <p:txBody>
          <a:bodyPr wrap="square" rtlCol="0">
            <a:spAutoFit/>
          </a:bodyPr>
          <a:lstStyle/>
          <a:p>
            <a:pPr algn="just"/>
            <a:r>
              <a:rPr lang="fr-FR" sz="2400" b="1" dirty="0" smtClean="0">
                <a:latin typeface="Calibri" pitchFamily="34" charset="0"/>
              </a:rPr>
              <a:t>Ce bac intéresse les élèves qui sont attirés par les </a:t>
            </a:r>
            <a:r>
              <a:rPr lang="fr-FR" sz="2400" b="1" dirty="0" smtClean="0">
                <a:solidFill>
                  <a:srgbClr val="0070C0"/>
                </a:solidFill>
                <a:latin typeface="Calibri" pitchFamily="34" charset="0"/>
              </a:rPr>
              <a:t>applications de l’art</a:t>
            </a:r>
            <a:r>
              <a:rPr lang="fr-FR" sz="2400" b="1" dirty="0" smtClean="0">
                <a:latin typeface="Calibri" pitchFamily="34" charset="0"/>
              </a:rPr>
              <a:t> (graphisme, mode, design…) et par la </a:t>
            </a:r>
            <a:r>
              <a:rPr lang="fr-FR" sz="2400" b="1" dirty="0" smtClean="0">
                <a:solidFill>
                  <a:srgbClr val="0070C0"/>
                </a:solidFill>
                <a:latin typeface="Calibri" pitchFamily="34" charset="0"/>
              </a:rPr>
              <a:t>conception</a:t>
            </a:r>
            <a:r>
              <a:rPr lang="fr-FR" sz="2400" b="1" dirty="0" smtClean="0">
                <a:latin typeface="Calibri" pitchFamily="34" charset="0"/>
              </a:rPr>
              <a:t> et la </a:t>
            </a:r>
            <a:r>
              <a:rPr lang="fr-FR" sz="2400" b="1" dirty="0" smtClean="0">
                <a:solidFill>
                  <a:srgbClr val="0070C0"/>
                </a:solidFill>
                <a:latin typeface="Calibri" pitchFamily="34" charset="0"/>
              </a:rPr>
              <a:t>réalisation</a:t>
            </a:r>
            <a:r>
              <a:rPr lang="fr-FR" sz="2400" b="1" dirty="0" smtClean="0">
                <a:latin typeface="Calibri" pitchFamily="34" charset="0"/>
              </a:rPr>
              <a:t> d’</a:t>
            </a:r>
            <a:r>
              <a:rPr lang="fr-FR" sz="2400" b="1" dirty="0" smtClean="0">
                <a:solidFill>
                  <a:srgbClr val="0070C0"/>
                </a:solidFill>
                <a:latin typeface="Calibri" pitchFamily="34" charset="0"/>
              </a:rPr>
              <a:t>objets</a:t>
            </a:r>
            <a:r>
              <a:rPr lang="fr-FR" sz="2400" b="1" dirty="0" smtClean="0">
                <a:latin typeface="Calibri" pitchFamily="34" charset="0"/>
              </a:rPr>
              <a:t> ou d’</a:t>
            </a:r>
            <a:r>
              <a:rPr lang="fr-FR" sz="2400" b="1" dirty="0" smtClean="0">
                <a:solidFill>
                  <a:srgbClr val="0070C0"/>
                </a:solidFill>
                <a:latin typeface="Calibri" pitchFamily="34" charset="0"/>
              </a:rPr>
              <a:t>espaces</a:t>
            </a:r>
            <a:r>
              <a:rPr lang="fr-FR" sz="2400" b="1" dirty="0" smtClean="0">
                <a:latin typeface="Calibri" pitchFamily="34" charset="0"/>
              </a:rPr>
              <a:t> à l’aide des technologies.</a:t>
            </a:r>
            <a:endParaRPr lang="fr-F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47153"/>
                                        </p:tgtEl>
                                        <p:attrNameLst>
                                          <p:attrName>style.visibility</p:attrName>
                                        </p:attrNameLst>
                                      </p:cBhvr>
                                      <p:to>
                                        <p:strVal val="visible"/>
                                      </p:to>
                                    </p:set>
                                    <p:animEffect transition="in" filter="circle(in)">
                                      <p:cBhvr>
                                        <p:cTn id="10" dur="2000"/>
                                        <p:tgtEl>
                                          <p:spTgt spid="47153"/>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47155"/>
                                        </p:tgtEl>
                                        <p:attrNameLst>
                                          <p:attrName>style.visibility</p:attrName>
                                        </p:attrNameLst>
                                      </p:cBhvr>
                                      <p:to>
                                        <p:strVal val="visible"/>
                                      </p:to>
                                    </p:set>
                                    <p:animEffect transition="in" filter="circle(in)">
                                      <p:cBhvr>
                                        <p:cTn id="22" dur="2000"/>
                                        <p:tgtEl>
                                          <p:spTgt spid="47155"/>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47156"/>
                                        </p:tgtEl>
                                        <p:attrNameLst>
                                          <p:attrName>style.visibility</p:attrName>
                                        </p:attrNameLst>
                                      </p:cBhvr>
                                      <p:to>
                                        <p:strVal val="visible"/>
                                      </p:to>
                                    </p:set>
                                    <p:animEffect transition="in" filter="randombar(horizontal)">
                                      <p:cBhvr>
                                        <p:cTn id="26" dur="1000"/>
                                        <p:tgtEl>
                                          <p:spTgt spid="4715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157"/>
                                        </p:tgtEl>
                                        <p:attrNameLst>
                                          <p:attrName>style.visibility</p:attrName>
                                        </p:attrNameLst>
                                      </p:cBhvr>
                                      <p:to>
                                        <p:strVal val="visible"/>
                                      </p:to>
                                    </p:set>
                                    <p:animEffect transition="in" filter="fade">
                                      <p:cBhvr>
                                        <p:cTn id="31" dur="1000"/>
                                        <p:tgtEl>
                                          <p:spTgt spid="47157"/>
                                        </p:tgtEl>
                                      </p:cBhvr>
                                    </p:animEffect>
                                    <p:anim calcmode="lin" valueType="num">
                                      <p:cBhvr>
                                        <p:cTn id="32" dur="1000" fill="hold"/>
                                        <p:tgtEl>
                                          <p:spTgt spid="47157"/>
                                        </p:tgtEl>
                                        <p:attrNameLst>
                                          <p:attrName>ppt_x</p:attrName>
                                        </p:attrNameLst>
                                      </p:cBhvr>
                                      <p:tavLst>
                                        <p:tav tm="0">
                                          <p:val>
                                            <p:strVal val="#ppt_x"/>
                                          </p:val>
                                        </p:tav>
                                        <p:tav tm="100000">
                                          <p:val>
                                            <p:strVal val="#ppt_x"/>
                                          </p:val>
                                        </p:tav>
                                      </p:tavLst>
                                    </p:anim>
                                    <p:anim calcmode="lin" valueType="num">
                                      <p:cBhvr>
                                        <p:cTn id="33" dur="1000" fill="hold"/>
                                        <p:tgtEl>
                                          <p:spTgt spid="4715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6" grpId="0"/>
      <p:bldP spid="4715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musique.jpg"/>
          <p:cNvPicPr>
            <a:picLocks noChangeAspect="1"/>
          </p:cNvPicPr>
          <p:nvPr/>
        </p:nvPicPr>
        <p:blipFill>
          <a:blip r:embed="rId2" cstate="print"/>
          <a:stretch>
            <a:fillRect/>
          </a:stretch>
        </p:blipFill>
        <p:spPr>
          <a:xfrm>
            <a:off x="2915816" y="1629885"/>
            <a:ext cx="2448273" cy="1241374"/>
          </a:xfrm>
          <a:prstGeom prst="rect">
            <a:avLst/>
          </a:prstGeom>
        </p:spPr>
      </p:pic>
      <p:graphicFrame>
        <p:nvGraphicFramePr>
          <p:cNvPr id="47155" name="Group 51"/>
          <p:cNvGraphicFramePr>
            <a:graphicFrameLocks noGrp="1"/>
          </p:cNvGraphicFramePr>
          <p:nvPr>
            <p:ph sz="half" idx="2"/>
            <p:extLst>
              <p:ext uri="{D42A27DB-BD31-4B8C-83A1-F6EECF244321}">
                <p14:modId xmlns:p14="http://schemas.microsoft.com/office/powerpoint/2010/main" xmlns="" val="1720671090"/>
              </p:ext>
            </p:extLst>
          </p:nvPr>
        </p:nvGraphicFramePr>
        <p:xfrm>
          <a:off x="-22572" y="188640"/>
          <a:ext cx="8713787" cy="1225296"/>
        </p:xfrm>
        <a:graphic>
          <a:graphicData uri="http://schemas.openxmlformats.org/drawingml/2006/table">
            <a:tbl>
              <a:tblPr/>
              <a:tblGrid>
                <a:gridCol w="2070100"/>
                <a:gridCol w="3430587"/>
                <a:gridCol w="3213100"/>
              </a:tblGrid>
              <a:tr h="1152525">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600" b="1" i="0" u="none" strike="noStrike" cap="none" normalizeH="0" baseline="0" dirty="0" smtClean="0">
                          <a:ln>
                            <a:noFill/>
                          </a:ln>
                          <a:solidFill>
                            <a:srgbClr val="0070C0"/>
                          </a:solidFill>
                          <a:effectLst/>
                          <a:latin typeface="Cooper Black" pitchFamily="18" charset="0"/>
                        </a:rPr>
                        <a:t>BAC</a:t>
                      </a:r>
                    </a:p>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3200" b="1" i="0" u="none" strike="noStrike" cap="none" normalizeH="0" baseline="0" dirty="0" smtClean="0">
                          <a:ln>
                            <a:noFill/>
                          </a:ln>
                          <a:solidFill>
                            <a:srgbClr val="0070C0"/>
                          </a:solidFill>
                          <a:effectLst/>
                          <a:latin typeface="Cambria" pitchFamily="18" charset="0"/>
                        </a:rPr>
                        <a:t>TECHNO</a:t>
                      </a:r>
                    </a:p>
                  </a:txBody>
                  <a:tcPr horzOverflow="overflow">
                    <a:lnL cap="flat">
                      <a:noFill/>
                    </a:lnL>
                    <a:lnR>
                      <a:noFill/>
                    </a:lnR>
                    <a:lnT cap="flat">
                      <a:noFill/>
                    </a:lnT>
                    <a:lnB cap="flat">
                      <a:noFill/>
                    </a:lnB>
                    <a:lnTlToBr>
                      <a:noFill/>
                    </a:lnTlToBr>
                    <a:lnBlToTr>
                      <a:noFill/>
                    </a:lnBlToTr>
                    <a:noFill/>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6800" b="1" i="0" u="none" strike="noStrike" cap="none" normalizeH="0" baseline="0" dirty="0" smtClean="0">
                          <a:ln>
                            <a:noFill/>
                          </a:ln>
                          <a:solidFill>
                            <a:srgbClr val="0070C0"/>
                          </a:solidFill>
                          <a:effectLst/>
                          <a:latin typeface="Cooper Black" pitchFamily="18" charset="0"/>
                        </a:rPr>
                        <a:t>TMD</a:t>
                      </a:r>
                    </a:p>
                  </a:txBody>
                  <a:tcPr horzOverflow="overflow">
                    <a:lnL>
                      <a:noFill/>
                    </a:lnL>
                    <a:lnR>
                      <a:noFill/>
                    </a:lnR>
                    <a:lnT cap="flat">
                      <a:noFill/>
                    </a:lnT>
                    <a:lnB cap="flat">
                      <a:noFill/>
                    </a:lnB>
                    <a:lnTlToBr>
                      <a:noFill/>
                    </a:lnTlToBr>
                    <a:lnBlToTr>
                      <a:noFill/>
                    </a:lnBlToTr>
                    <a:noFill/>
                  </a:tcPr>
                </a:tc>
                <a:tc>
                  <a:txBody>
                    <a:bodyPr/>
                    <a:lstStyle/>
                    <a:p>
                      <a:pPr marL="136525" marR="0" lvl="0" indent="0" algn="r" defTabSz="914400" rtl="0" eaLnBrk="0" fontAlgn="base" latinLnBrk="0" hangingPunct="0">
                        <a:lnSpc>
                          <a:spcPct val="100000"/>
                        </a:lnSpc>
                        <a:spcBef>
                          <a:spcPct val="20000"/>
                        </a:spcBef>
                        <a:spcAft>
                          <a:spcPct val="0"/>
                        </a:spcAft>
                        <a:buClr>
                          <a:srgbClr val="000000"/>
                        </a:buClr>
                        <a:buSzPct val="65000"/>
                        <a:buFont typeface="Wingdings 2" pitchFamily="18" charset="2"/>
                        <a:buNone/>
                        <a:tabLst/>
                      </a:pPr>
                      <a:r>
                        <a:rPr kumimoji="0" lang="fr-FR" sz="2000" b="1" i="0" u="none" strike="noStrike" cap="none" normalizeH="0" baseline="0" dirty="0" smtClean="0">
                          <a:ln>
                            <a:noFill/>
                          </a:ln>
                          <a:solidFill>
                            <a:srgbClr val="0070C0"/>
                          </a:solidFill>
                          <a:effectLst/>
                          <a:latin typeface="Cambria" pitchFamily="18" charset="0"/>
                        </a:rPr>
                        <a:t>Techniques de la Musique et de la Danse</a:t>
                      </a:r>
                    </a:p>
                  </a:txBody>
                  <a:tcPr marL="90000" marR="90000" marT="46800" marB="46800" anchor="ctr" horzOverflow="overflow">
                    <a:lnL>
                      <a:noFill/>
                    </a:lnL>
                    <a:lnR cap="flat">
                      <a:noFill/>
                    </a:lnR>
                    <a:lnT cap="flat">
                      <a:noFill/>
                    </a:lnT>
                    <a:lnB cap="flat">
                      <a:noFill/>
                    </a:lnB>
                    <a:lnTlToBr>
                      <a:noFill/>
                    </a:lnTlToBr>
                    <a:lnBlToTr>
                      <a:noFill/>
                    </a:lnBlToTr>
                    <a:noFill/>
                  </a:tcPr>
                </a:tc>
              </a:tr>
            </a:tbl>
          </a:graphicData>
        </a:graphic>
      </p:graphicFrame>
      <p:sp>
        <p:nvSpPr>
          <p:cNvPr id="47157" name="Rectangle 53"/>
          <p:cNvSpPr>
            <a:spLocks/>
          </p:cNvSpPr>
          <p:nvPr/>
        </p:nvSpPr>
        <p:spPr bwMode="auto">
          <a:xfrm>
            <a:off x="395288" y="6021288"/>
            <a:ext cx="8424862" cy="639862"/>
          </a:xfrm>
          <a:prstGeom prst="rect">
            <a:avLst/>
          </a:prstGeom>
          <a:noFill/>
          <a:ln w="9525">
            <a:noFill/>
            <a:miter lim="800000"/>
            <a:headEnd/>
            <a:tailEnd/>
          </a:ln>
        </p:spPr>
        <p:txBody>
          <a:bodyPr anchor="ctr"/>
          <a:lstStyle/>
          <a:p>
            <a:pPr algn="just" eaLnBrk="0" hangingPunct="0">
              <a:lnSpc>
                <a:spcPct val="90000"/>
              </a:lnSpc>
            </a:pPr>
            <a:r>
              <a:rPr lang="fr-FR" sz="2400" b="1" dirty="0" smtClean="0"/>
              <a:t> 	</a:t>
            </a:r>
            <a:r>
              <a:rPr lang="fr-FR" sz="2400" b="1" dirty="0" smtClean="0">
                <a:solidFill>
                  <a:srgbClr val="FF0000"/>
                </a:solidFill>
                <a:latin typeface="Calibri" pitchFamily="34" charset="0"/>
              </a:rPr>
              <a:t>Ce bac n’est accessible qu’après une 2</a:t>
            </a:r>
            <a:r>
              <a:rPr lang="fr-FR" sz="2400" b="1" baseline="30000" dirty="0" smtClean="0">
                <a:solidFill>
                  <a:srgbClr val="FF0000"/>
                </a:solidFill>
                <a:latin typeface="Calibri" pitchFamily="34" charset="0"/>
              </a:rPr>
              <a:t>nde</a:t>
            </a:r>
            <a:r>
              <a:rPr lang="fr-FR" sz="2400" b="1" dirty="0" smtClean="0">
                <a:solidFill>
                  <a:srgbClr val="FF0000"/>
                </a:solidFill>
                <a:latin typeface="Calibri" pitchFamily="34" charset="0"/>
              </a:rPr>
              <a:t> spécifique.</a:t>
            </a:r>
            <a:endParaRPr lang="fr-FR" sz="3700" b="1" dirty="0">
              <a:solidFill>
                <a:srgbClr val="FF0000"/>
              </a:solidFill>
              <a:latin typeface="Calibri" pitchFamily="34" charset="0"/>
            </a:endParaRPr>
          </a:p>
        </p:txBody>
      </p:sp>
      <p:pic>
        <p:nvPicPr>
          <p:cNvPr id="7" name="Image 6" descr="warning_blue-128"/>
          <p:cNvPicPr/>
          <p:nvPr/>
        </p:nvPicPr>
        <p:blipFill>
          <a:blip r:embed="rId3" cstate="print"/>
          <a:srcRect/>
          <a:stretch>
            <a:fillRect/>
          </a:stretch>
        </p:blipFill>
        <p:spPr bwMode="auto">
          <a:xfrm>
            <a:off x="611560" y="6021288"/>
            <a:ext cx="511628" cy="511629"/>
          </a:xfrm>
          <a:prstGeom prst="rect">
            <a:avLst/>
          </a:prstGeom>
          <a:noFill/>
          <a:ln w="9525">
            <a:noFill/>
            <a:miter lim="800000"/>
            <a:headEnd/>
            <a:tailEnd/>
          </a:ln>
        </p:spPr>
      </p:pic>
      <p:sp>
        <p:nvSpPr>
          <p:cNvPr id="10" name="ZoneTexte 9"/>
          <p:cNvSpPr txBox="1"/>
          <p:nvPr/>
        </p:nvSpPr>
        <p:spPr>
          <a:xfrm>
            <a:off x="395288" y="3573016"/>
            <a:ext cx="8280920" cy="1200329"/>
          </a:xfrm>
          <a:prstGeom prst="rect">
            <a:avLst/>
          </a:prstGeom>
          <a:noFill/>
        </p:spPr>
        <p:txBody>
          <a:bodyPr wrap="square" rtlCol="0">
            <a:spAutoFit/>
          </a:bodyPr>
          <a:lstStyle/>
          <a:p>
            <a:pPr algn="just"/>
            <a:r>
              <a:rPr lang="fr-FR" sz="2400" b="1" dirty="0" smtClean="0">
                <a:latin typeface="Calibri" pitchFamily="34" charset="0"/>
              </a:rPr>
              <a:t>Ce bac s’adresse aux </a:t>
            </a:r>
            <a:r>
              <a:rPr lang="fr-FR" sz="2400" b="1" dirty="0" smtClean="0">
                <a:solidFill>
                  <a:srgbClr val="0070C0"/>
                </a:solidFill>
                <a:latin typeface="Calibri" pitchFamily="34" charset="0"/>
              </a:rPr>
              <a:t>instrumentistes</a:t>
            </a:r>
            <a:r>
              <a:rPr lang="fr-FR" sz="2400" b="1" dirty="0" smtClean="0">
                <a:latin typeface="Calibri" pitchFamily="34" charset="0"/>
              </a:rPr>
              <a:t> et aux </a:t>
            </a:r>
            <a:r>
              <a:rPr lang="fr-FR" sz="2400" b="1" dirty="0" smtClean="0">
                <a:solidFill>
                  <a:srgbClr val="0070C0"/>
                </a:solidFill>
                <a:latin typeface="Calibri" pitchFamily="34" charset="0"/>
              </a:rPr>
              <a:t>danseurs</a:t>
            </a:r>
            <a:r>
              <a:rPr lang="fr-FR" sz="2400" b="1" dirty="0" smtClean="0">
                <a:latin typeface="Calibri" pitchFamily="34" charset="0"/>
              </a:rPr>
              <a:t>. Les élèves doivent être inscrits au conservatoire. </a:t>
            </a:r>
          </a:p>
          <a:p>
            <a:pPr algn="just"/>
            <a:r>
              <a:rPr lang="fr-FR" sz="2400" b="1" dirty="0" smtClean="0">
                <a:latin typeface="Calibri" pitchFamily="34" charset="0"/>
              </a:rPr>
              <a:t>Deux options : Instrument et Danse.</a:t>
            </a:r>
            <a:endParaRPr lang="fr-F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47155"/>
                                        </p:tgtEl>
                                        <p:attrNameLst>
                                          <p:attrName>style.visibility</p:attrName>
                                        </p:attrNameLst>
                                      </p:cBhvr>
                                      <p:to>
                                        <p:strVal val="visible"/>
                                      </p:to>
                                    </p:set>
                                    <p:animEffect transition="in" filter="circle(in)">
                                      <p:cBhvr>
                                        <p:cTn id="10" dur="2000"/>
                                        <p:tgtEl>
                                          <p:spTgt spid="47155"/>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57"/>
                                        </p:tgtEl>
                                        <p:attrNameLst>
                                          <p:attrName>style.visibility</p:attrName>
                                        </p:attrNameLst>
                                      </p:cBhvr>
                                      <p:to>
                                        <p:strVal val="visible"/>
                                      </p:to>
                                    </p:set>
                                    <p:animEffect transition="in" filter="fade">
                                      <p:cBhvr>
                                        <p:cTn id="19" dur="1000"/>
                                        <p:tgtEl>
                                          <p:spTgt spid="47157"/>
                                        </p:tgtEl>
                                      </p:cBhvr>
                                    </p:animEffect>
                                    <p:anim calcmode="lin" valueType="num">
                                      <p:cBhvr>
                                        <p:cTn id="20" dur="1000" fill="hold"/>
                                        <p:tgtEl>
                                          <p:spTgt spid="47157"/>
                                        </p:tgtEl>
                                        <p:attrNameLst>
                                          <p:attrName>ppt_x</p:attrName>
                                        </p:attrNameLst>
                                      </p:cBhvr>
                                      <p:tavLst>
                                        <p:tav tm="0">
                                          <p:val>
                                            <p:strVal val="#ppt_x"/>
                                          </p:val>
                                        </p:tav>
                                        <p:tav tm="100000">
                                          <p:val>
                                            <p:strVal val="#ppt_x"/>
                                          </p:val>
                                        </p:tav>
                                      </p:tavLst>
                                    </p:anim>
                                    <p:anim calcmode="lin" valueType="num">
                                      <p:cBhvr>
                                        <p:cTn id="21" dur="1000" fill="hold"/>
                                        <p:tgtEl>
                                          <p:spTgt spid="471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123728" y="6151406"/>
            <a:ext cx="5640387" cy="646112"/>
          </a:xfrm>
          <a:prstGeom prst="roundRect">
            <a:avLst>
              <a:gd name="adj"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a:solidFill>
              <a:srgbClr val="990700"/>
            </a:solidFill>
            <a:round/>
            <a:headEnd/>
            <a:tailEnd/>
          </a:ln>
          <a:effectLst>
            <a:outerShdw dist="28398" dir="3806097" algn="ctr" rotWithShape="0">
              <a:srgbClr val="4906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600" b="1" i="0" u="none" strike="noStrike" cap="none" normalizeH="0" baseline="0" smtClean="0">
                <a:ln>
                  <a:noFill/>
                </a:ln>
                <a:solidFill>
                  <a:schemeClr val="tx1"/>
                </a:solidFill>
                <a:effectLst/>
                <a:latin typeface="Calibri" panose="020F0502020204030204" pitchFamily="34" charset="0"/>
              </a:rPr>
              <a:t>Seconde générale et technologique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79512" y="6151406"/>
            <a:ext cx="1133475" cy="62547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a:solidFill>
              <a:srgbClr val="960700"/>
            </a:solidFill>
            <a:miter lim="800000"/>
            <a:headEnd/>
            <a:tailEnd/>
          </a:ln>
          <a:effectLst>
            <a:outerShdw dist="28398" dir="3806097" algn="ctr" rotWithShape="0">
              <a:srgbClr val="4606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200" b="1" i="0" u="none" strike="noStrike" cap="none" normalizeH="0" baseline="0" dirty="0" smtClean="0">
                <a:ln>
                  <a:noFill/>
                </a:ln>
                <a:solidFill>
                  <a:schemeClr val="tx1"/>
                </a:solidFill>
                <a:effectLst/>
                <a:latin typeface="Calibri" panose="020F0502020204030204" pitchFamily="34" charset="0"/>
              </a:rPr>
              <a:t>Cycle de détermination</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5"/>
          <p:cNvSpPr>
            <a:spLocks noChangeArrowheads="1"/>
          </p:cNvSpPr>
          <p:nvPr/>
        </p:nvSpPr>
        <p:spPr bwMode="auto">
          <a:xfrm>
            <a:off x="4085874" y="5147707"/>
            <a:ext cx="1716087" cy="658813"/>
          </a:xfrm>
          <a:prstGeom prst="roundRect">
            <a:avLst>
              <a:gd name="adj"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smtClean="0">
                <a:ln>
                  <a:noFill/>
                </a:ln>
                <a:solidFill>
                  <a:schemeClr val="tx1"/>
                </a:solidFill>
                <a:effectLst/>
                <a:latin typeface="Calibri" panose="020F0502020204030204" pitchFamily="34" charset="0"/>
              </a:rPr>
              <a:t>Première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AutoShape 6"/>
          <p:cNvSpPr>
            <a:spLocks noChangeArrowheads="1"/>
          </p:cNvSpPr>
          <p:nvPr/>
        </p:nvSpPr>
        <p:spPr bwMode="auto">
          <a:xfrm>
            <a:off x="4093984" y="4139197"/>
            <a:ext cx="1716087" cy="668337"/>
          </a:xfrm>
          <a:prstGeom prst="roundRect">
            <a:avLst>
              <a:gd name="adj" fmla="val 1666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a:solidFill>
              <a:srgbClr val="990700"/>
            </a:solidFill>
            <a:round/>
            <a:headEnd/>
            <a:tailEnd/>
          </a:ln>
          <a:effectLst>
            <a:outerShdw dist="28398" dir="3806097" algn="ctr" rotWithShape="0">
              <a:srgbClr val="4906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smtClean="0">
                <a:ln>
                  <a:noFill/>
                </a:ln>
                <a:solidFill>
                  <a:schemeClr val="tx1"/>
                </a:solidFill>
                <a:effectLst/>
                <a:latin typeface="Calibri" panose="020F0502020204030204" pitchFamily="34" charset="0"/>
              </a:rPr>
              <a:t>Terminale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 name="AutoShape 7"/>
          <p:cNvSpPr>
            <a:spLocks noChangeArrowheads="1"/>
          </p:cNvSpPr>
          <p:nvPr/>
        </p:nvSpPr>
        <p:spPr bwMode="auto">
          <a:xfrm>
            <a:off x="3560729" y="1975201"/>
            <a:ext cx="2238375" cy="1952625"/>
          </a:xfrm>
          <a:prstGeom prst="horizontalScroll">
            <a:avLst>
              <a:gd name="adj" fmla="val 12500"/>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fr-FR" sz="1400" b="1" i="0" u="none" strike="noStrike" cap="none" normalizeH="0" baseline="0" dirty="0" err="1" smtClean="0">
                <a:ln>
                  <a:noFill/>
                </a:ln>
                <a:solidFill>
                  <a:schemeClr val="tx1"/>
                </a:solidFill>
                <a:effectLst/>
                <a:latin typeface="Calibri" panose="020F0502020204030204" pitchFamily="34" charset="0"/>
              </a:rPr>
              <a:t>Baccalauréat</a:t>
            </a:r>
            <a:r>
              <a:rPr kumimoji="0" lang="en-US" altLang="fr-FR" sz="1400" b="1" i="0" u="none" strike="noStrike" cap="none" normalizeH="0" baseline="0" dirty="0" smtClean="0">
                <a:ln>
                  <a:noFill/>
                </a:ln>
                <a:solidFill>
                  <a:schemeClr val="tx1"/>
                </a:solidFill>
                <a:effectLst/>
                <a:latin typeface="Calibri" panose="020F0502020204030204" pitchFamily="34" charset="0"/>
              </a:rPr>
              <a:t> </a:t>
            </a:r>
            <a:r>
              <a:rPr kumimoji="0" lang="en-US" altLang="fr-FR" sz="1400" b="1" i="0" u="none" strike="noStrike" cap="none" normalizeH="0" baseline="0" dirty="0" err="1" smtClean="0">
                <a:ln>
                  <a:noFill/>
                </a:ln>
                <a:solidFill>
                  <a:schemeClr val="tx1"/>
                </a:solidFill>
                <a:effectLst/>
                <a:latin typeface="Calibri" panose="020F0502020204030204" pitchFamily="34" charset="0"/>
              </a:rPr>
              <a:t>Technologique</a:t>
            </a:r>
            <a:endParaRPr kumimoji="0" lang="en-US" altLang="fr-FR" sz="1400" b="1" i="0" u="none" strike="noStrike" cap="none" normalizeH="0" baseline="0" dirty="0" smtClean="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fr-FR" sz="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fr-FR" sz="1400" b="1" i="0" u="none" strike="noStrike" cap="none" normalizeH="0" baseline="0" dirty="0" smtClean="0">
                <a:ln>
                  <a:noFill/>
                </a:ln>
                <a:solidFill>
                  <a:schemeClr val="tx1"/>
                </a:solidFill>
                <a:effectLst/>
                <a:latin typeface="Calibri" panose="020F0502020204030204" pitchFamily="34" charset="0"/>
              </a:rPr>
              <a:t>STMG	          ST2S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fr-FR" sz="1400" b="1" i="0" u="none" strike="noStrike" cap="none" normalizeH="0" baseline="0" dirty="0" smtClean="0">
                <a:ln>
                  <a:noFill/>
                </a:ln>
                <a:solidFill>
                  <a:schemeClr val="tx1"/>
                </a:solidFill>
                <a:effectLst/>
                <a:latin typeface="Calibri" panose="020F0502020204030204" pitchFamily="34" charset="0"/>
              </a:rPr>
              <a:t>STI2D	          STL</a:t>
            </a:r>
          </a:p>
        </p:txBody>
      </p:sp>
      <p:sp>
        <p:nvSpPr>
          <p:cNvPr id="9" name="AutoShape 8"/>
          <p:cNvSpPr>
            <a:spLocks noChangeArrowheads="1"/>
          </p:cNvSpPr>
          <p:nvPr/>
        </p:nvSpPr>
        <p:spPr bwMode="auto">
          <a:xfrm>
            <a:off x="2699792" y="10946"/>
            <a:ext cx="4208031" cy="1858569"/>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fr-FR" altLang="fr-FR" sz="60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200" i="0" u="none" strike="noStrike" cap="none" normalizeH="0" baseline="0" dirty="0" smtClean="0">
                <a:ln>
                  <a:noFill/>
                </a:ln>
                <a:solidFill>
                  <a:schemeClr val="tx1"/>
                </a:solidFill>
                <a:effectLst/>
                <a:latin typeface="Times New Roman" panose="02020603050405020304" pitchFamily="18" charset="0"/>
              </a:rPr>
              <a:t>	</a:t>
            </a:r>
            <a:r>
              <a:rPr kumimoji="0" lang="fr-FR" altLang="fr-FR" sz="1400" b="1" i="0" u="sng" strike="noStrike" cap="none" normalizeH="0" baseline="0" dirty="0" smtClean="0">
                <a:ln>
                  <a:noFill/>
                </a:ln>
                <a:solidFill>
                  <a:schemeClr val="tx1"/>
                </a:solidFill>
                <a:effectLst/>
                <a:latin typeface="Times New Roman" panose="02020603050405020304" pitchFamily="18" charset="0"/>
              </a:rPr>
              <a:t>ETUDES SUPERIEURES</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2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lang="fr-FR" altLang="fr-FR" sz="1200" dirty="0">
                <a:latin typeface="Times New Roman" panose="02020603050405020304" pitchFamily="18" charset="0"/>
              </a:rPr>
              <a:t>	</a:t>
            </a:r>
            <a:r>
              <a:rPr kumimoji="0" lang="fr-FR" altLang="fr-FR" sz="1400" b="0" i="0" u="none" strike="noStrike" cap="none" normalizeH="0" baseline="0" dirty="0" smtClean="0">
                <a:ln>
                  <a:noFill/>
                </a:ln>
                <a:solidFill>
                  <a:schemeClr val="tx1"/>
                </a:solidFill>
                <a:effectLst/>
                <a:latin typeface="Times New Roman" panose="02020603050405020304" pitchFamily="18" charset="0"/>
              </a:rPr>
              <a:t>BTS		DUT</a:t>
            </a:r>
          </a:p>
          <a:p>
            <a:pPr marL="0" marR="0" lvl="0" indent="0" algn="l" defTabSz="914400" rtl="0" eaLnBrk="0" fontAlgn="base" latinLnBrk="0" hangingPunct="0">
              <a:lnSpc>
                <a:spcPct val="100000"/>
              </a:lnSpc>
              <a:spcBef>
                <a:spcPct val="0"/>
              </a:spcBef>
              <a:spcAft>
                <a:spcPts val="800"/>
              </a:spcAft>
              <a:buClrTx/>
              <a:buSzTx/>
              <a:buFontTx/>
              <a:buNone/>
              <a:tabLst/>
            </a:pPr>
            <a:r>
              <a:rPr lang="fr-FR" altLang="fr-FR" sz="1400" dirty="0">
                <a:latin typeface="Times New Roman" panose="02020603050405020304" pitchFamily="18" charset="0"/>
              </a:rPr>
              <a:t>	</a:t>
            </a:r>
            <a:r>
              <a:rPr lang="fr-FR" altLang="fr-FR" sz="1400" dirty="0" smtClean="0">
                <a:latin typeface="Times New Roman" panose="02020603050405020304" pitchFamily="18" charset="0"/>
              </a:rPr>
              <a:t>Ecoles spécialisées	CPGE</a:t>
            </a:r>
            <a:endParaRPr lang="fr-FR" altLang="fr-FR" sz="1100" b="1"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1" i="0" u="none" strike="noStrike" cap="none" normalizeH="0" baseline="0" dirty="0" smtClean="0">
                <a:ln>
                  <a:noFill/>
                </a:ln>
                <a:solidFill>
                  <a:schemeClr val="tx1"/>
                </a:solidFill>
                <a:effectLst/>
                <a:latin typeface="Times New Roman" panose="02020603050405020304" pitchFamily="18" charset="0"/>
              </a:rPr>
              <a:t>	</a:t>
            </a:r>
            <a:r>
              <a:rPr kumimoji="0" lang="fr-FR" altLang="fr-FR" sz="1000" b="1" i="1" u="none" strike="noStrike" cap="none" normalizeH="0" baseline="0" dirty="0" smtClean="0">
                <a:ln>
                  <a:noFill/>
                </a:ln>
                <a:solidFill>
                  <a:schemeClr val="tx1"/>
                </a:solidFill>
                <a:effectLst/>
                <a:latin typeface="Times New Roman" panose="02020603050405020304" pitchFamily="18" charset="0"/>
              </a:rPr>
              <a:t>Université</a:t>
            </a:r>
            <a:endParaRPr kumimoji="0" lang="fr-FR" altLang="fr-FR" sz="6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600" b="0" i="1"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200232" y="4139197"/>
            <a:ext cx="1133475" cy="146367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a:solidFill>
              <a:srgbClr val="960700"/>
            </a:solidFill>
            <a:miter lim="800000"/>
            <a:headEnd/>
            <a:tailEnd/>
          </a:ln>
          <a:effectLst>
            <a:outerShdw dist="28398" dir="3806097" algn="ctr" rotWithShape="0">
              <a:srgbClr val="460600">
                <a:alpha val="50000"/>
              </a:srgbClr>
            </a:outerShdw>
          </a:effectLst>
        </p:spPr>
        <p:txBody>
          <a:bodyPr vert="horz" wrap="square" lIns="91440" tIns="45720" rIns="91440" bIns="45720" numCol="1" anchor="ctr" anchorCtr="0" compatLnSpc="1">
            <a:prstTxWarp prst="textNoShape">
              <a:avLst/>
            </a:prstTxWarp>
          </a:bodyPr>
          <a:lstStyle/>
          <a:p>
            <a:pPr marL="0" lvl="0" indent="0" eaLnBrk="0" fontAlgn="base" latinLnBrk="0" hangingPunct="0">
              <a:lnSpc>
                <a:spcPct val="100000"/>
              </a:lnSpc>
              <a:spcBef>
                <a:spcPct val="0"/>
              </a:spcBef>
              <a:spcAft>
                <a:spcPts val="800"/>
              </a:spcAft>
              <a:tabLst/>
            </a:pPr>
            <a:r>
              <a:rPr kumimoji="0" lang="fr-FR" altLang="fr-FR" sz="1200" b="1" i="0" u="none" strike="noStrike" cap="none" normalizeH="0" baseline="0" smtClean="0">
                <a:ln>
                  <a:noFill/>
                </a:ln>
                <a:solidFill>
                  <a:schemeClr val="tx1"/>
                </a:solidFill>
                <a:effectLst/>
                <a:latin typeface="Calibri" panose="020F0502020204030204" pitchFamily="34" charset="0"/>
              </a:rPr>
              <a:t>Cycle </a:t>
            </a:r>
          </a:p>
          <a:p>
            <a:pPr marL="0" lvl="0" indent="0" eaLnBrk="0" fontAlgn="base" latinLnBrk="0" hangingPunct="0">
              <a:lnSpc>
                <a:spcPct val="100000"/>
              </a:lnSpc>
              <a:spcBef>
                <a:spcPct val="0"/>
              </a:spcBef>
              <a:spcAft>
                <a:spcPts val="800"/>
              </a:spcAft>
              <a:tabLst/>
            </a:pPr>
            <a:r>
              <a:rPr kumimoji="0" lang="fr-FR" altLang="fr-FR" sz="1200" b="1" i="0" u="none" strike="noStrike" cap="none" normalizeH="0" baseline="0" smtClean="0">
                <a:ln>
                  <a:noFill/>
                </a:ln>
                <a:solidFill>
                  <a:schemeClr val="tx1"/>
                </a:solidFill>
                <a:effectLst/>
                <a:latin typeface="Calibri" panose="020F0502020204030204" pitchFamily="34" charset="0"/>
              </a:rPr>
              <a:t>terminal</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 name="AutoShape 7"/>
          <p:cNvSpPr>
            <a:spLocks noChangeArrowheads="1"/>
          </p:cNvSpPr>
          <p:nvPr/>
        </p:nvSpPr>
        <p:spPr bwMode="auto">
          <a:xfrm rot="1836139">
            <a:off x="6552105" y="2434075"/>
            <a:ext cx="2238375" cy="1952625"/>
          </a:xfrm>
          <a:prstGeom prst="horizontalScroll">
            <a:avLst>
              <a:gd name="adj" fmla="val 12500"/>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fr-FR" sz="1400" b="1" i="1" u="none" strike="noStrike" cap="none" normalizeH="0" baseline="0" dirty="0" err="1" smtClean="0">
                <a:ln>
                  <a:noFill/>
                </a:ln>
                <a:solidFill>
                  <a:schemeClr val="tx1"/>
                </a:solidFill>
                <a:effectLst/>
                <a:latin typeface="Calibri" panose="020F0502020204030204" pitchFamily="34" charset="0"/>
              </a:rPr>
              <a:t>Baccalauréat</a:t>
            </a:r>
            <a:r>
              <a:rPr kumimoji="0" lang="en-US" altLang="fr-FR" sz="1400" b="1" i="1" u="none" strike="noStrike" cap="none" normalizeH="0" baseline="0" dirty="0" smtClean="0">
                <a:ln>
                  <a:noFill/>
                </a:ln>
                <a:solidFill>
                  <a:schemeClr val="tx1"/>
                </a:solidFill>
                <a:effectLst/>
                <a:latin typeface="Calibri" panose="020F0502020204030204" pitchFamily="34" charset="0"/>
              </a:rPr>
              <a:t> </a:t>
            </a:r>
            <a:r>
              <a:rPr kumimoji="0" lang="en-US" altLang="fr-FR" sz="1400" b="1" i="1" u="none" strike="noStrike" cap="none" normalizeH="0" baseline="0" dirty="0" err="1" smtClean="0">
                <a:ln>
                  <a:noFill/>
                </a:ln>
                <a:solidFill>
                  <a:schemeClr val="tx1"/>
                </a:solidFill>
                <a:effectLst/>
                <a:latin typeface="Calibri" panose="020F0502020204030204" pitchFamily="34" charset="0"/>
              </a:rPr>
              <a:t>Technologique</a:t>
            </a:r>
            <a:endParaRPr kumimoji="0" lang="en-US" altLang="fr-FR" sz="1400" b="1" i="1" u="none" strike="noStrike" cap="none" normalizeH="0" baseline="0" dirty="0" smtClean="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fr-FR" sz="600" b="0" i="1"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fr-FR" sz="1400" b="0" i="1" u="none" strike="noStrike" cap="none" normalizeH="0" baseline="0" dirty="0" smtClean="0">
                <a:ln>
                  <a:noFill/>
                </a:ln>
                <a:solidFill>
                  <a:schemeClr val="tx1"/>
                </a:solidFill>
                <a:effectLst/>
                <a:latin typeface="Calibri" panose="020F0502020204030204" pitchFamily="34" charset="0"/>
              </a:rPr>
              <a:t>STD2A	          STAV</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0" i="1" u="none" strike="noStrike" cap="none" normalizeH="0" baseline="0" dirty="0" smtClean="0">
                <a:ln>
                  <a:noFill/>
                </a:ln>
                <a:solidFill>
                  <a:schemeClr val="tx1"/>
                </a:solidFill>
                <a:effectLst/>
                <a:latin typeface="Calibri" panose="020F0502020204030204" pitchFamily="34" charset="0"/>
              </a:rPr>
              <a:t>Hôtellerie	          TMD</a:t>
            </a:r>
            <a:endParaRPr kumimoji="0" lang="fr-FR" altLang="fr-FR" sz="1800" b="0" i="1"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2051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07504" y="404664"/>
            <a:ext cx="8715375" cy="2736305"/>
          </a:xfrm>
          <a:prstGeom prst="rect">
            <a:avLst/>
          </a:prstGeom>
          <a:noFill/>
          <a:ln w="9525">
            <a:noFill/>
            <a:miter lim="800000"/>
            <a:headEnd/>
            <a:tailEnd/>
          </a:ln>
        </p:spPr>
        <p:txBody>
          <a:bodyPr anchor="ctr"/>
          <a:lstStyle/>
          <a:p>
            <a:pPr algn="ctr">
              <a:defRPr/>
            </a:pPr>
            <a:r>
              <a:rPr lang="fr-FR" sz="6600" b="1" dirty="0" smtClean="0">
                <a:solidFill>
                  <a:srgbClr val="7030A0"/>
                </a:solidFill>
                <a:effectLst>
                  <a:outerShdw blurRad="38100" dist="38100" dir="2700000" algn="tl">
                    <a:srgbClr val="000000">
                      <a:alpha val="43137"/>
                    </a:srgbClr>
                  </a:outerShdw>
                </a:effectLst>
                <a:latin typeface="Comic Sans MS" pitchFamily="66" charset="0"/>
                <a:ea typeface="+mj-ea"/>
                <a:cs typeface="+mj-cs"/>
              </a:rPr>
              <a:t>LES PROCEDURES D’ORIENTATION</a:t>
            </a:r>
          </a:p>
        </p:txBody>
      </p:sp>
      <p:sp>
        <p:nvSpPr>
          <p:cNvPr id="3" name="Rectangle 2"/>
          <p:cNvSpPr txBox="1">
            <a:spLocks noChangeArrowheads="1"/>
          </p:cNvSpPr>
          <p:nvPr/>
        </p:nvSpPr>
        <p:spPr>
          <a:xfrm>
            <a:off x="642910" y="4071942"/>
            <a:ext cx="7772400" cy="928694"/>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fr-FR" sz="3600" b="1" dirty="0">
                <a:ln w="6350">
                  <a:noFill/>
                </a:ln>
                <a:solidFill>
                  <a:srgbClr val="7030A0"/>
                </a:solidFill>
                <a:effectLst>
                  <a:outerShdw blurRad="38100" dist="38100" dir="2700000" algn="tl">
                    <a:srgbClr val="000000">
                      <a:alpha val="43137"/>
                    </a:srgbClr>
                  </a:outerShdw>
                </a:effectLst>
                <a:latin typeface="Comic Sans MS" pitchFamily="66" charset="0"/>
                <a:ea typeface="+mj-ea"/>
                <a:cs typeface="+mj-cs"/>
              </a:rPr>
              <a:t>Quand faut-il choisir ?</a:t>
            </a:r>
          </a:p>
        </p:txBody>
      </p:sp>
      <p:sp>
        <p:nvSpPr>
          <p:cNvPr id="21508" name="Rectangle 4"/>
          <p:cNvSpPr>
            <a:spLocks noChangeArrowheads="1"/>
          </p:cNvSpPr>
          <p:nvPr/>
        </p:nvSpPr>
        <p:spPr bwMode="auto">
          <a:xfrm>
            <a:off x="285750" y="4929188"/>
            <a:ext cx="8358188" cy="1452140"/>
          </a:xfrm>
          <a:prstGeom prst="rect">
            <a:avLst/>
          </a:prstGeom>
          <a:noFill/>
          <a:ln w="9525">
            <a:noFill/>
            <a:miter lim="800000"/>
            <a:headEnd/>
            <a:tailEnd/>
          </a:ln>
        </p:spPr>
        <p:txBody>
          <a:bodyPr lIns="92075" tIns="46038" rIns="92075" bIns="46038"/>
          <a:lstStyle/>
          <a:p>
            <a:pPr marL="342900" indent="-342900">
              <a:lnSpc>
                <a:spcPct val="130000"/>
              </a:lnSpc>
              <a:spcBef>
                <a:spcPct val="20000"/>
              </a:spcBef>
              <a:buClr>
                <a:srgbClr val="7030A0"/>
              </a:buClr>
              <a:buSzPct val="75000"/>
              <a:buFont typeface="Wingdings" pitchFamily="2" charset="2"/>
              <a:buChar char="Ø"/>
            </a:pPr>
            <a:r>
              <a:rPr lang="fr-FR" sz="2800" b="1" i="1" dirty="0">
                <a:latin typeface="Calibri" pitchFamily="34" charset="0"/>
              </a:rPr>
              <a:t>intentions d’orientation</a:t>
            </a:r>
            <a:r>
              <a:rPr lang="fr-FR" sz="2800" b="1" dirty="0">
                <a:latin typeface="Calibri" pitchFamily="34" charset="0"/>
              </a:rPr>
              <a:t> au </a:t>
            </a:r>
            <a:r>
              <a:rPr lang="fr-FR" sz="2800" b="1" dirty="0" smtClean="0">
                <a:latin typeface="Calibri" pitchFamily="34" charset="0"/>
              </a:rPr>
              <a:t>mois de février</a:t>
            </a:r>
            <a:endParaRPr lang="fr-FR" sz="2800" b="1" i="1" dirty="0">
              <a:latin typeface="Calibri" pitchFamily="34" charset="0"/>
            </a:endParaRPr>
          </a:p>
          <a:p>
            <a:pPr marL="342900" indent="-342900">
              <a:lnSpc>
                <a:spcPct val="130000"/>
              </a:lnSpc>
              <a:spcBef>
                <a:spcPct val="20000"/>
              </a:spcBef>
              <a:buClr>
                <a:srgbClr val="7030A0"/>
              </a:buClr>
              <a:buSzPct val="75000"/>
              <a:buFont typeface="Wingdings" pitchFamily="2" charset="2"/>
              <a:buChar char="Ø"/>
            </a:pPr>
            <a:r>
              <a:rPr lang="fr-FR" sz="2800" b="1" i="1" dirty="0">
                <a:latin typeface="Calibri" pitchFamily="34" charset="0"/>
              </a:rPr>
              <a:t>vœux définitifs</a:t>
            </a:r>
            <a:r>
              <a:rPr lang="fr-FR" sz="2800" b="1" dirty="0">
                <a:latin typeface="Calibri" pitchFamily="34" charset="0"/>
              </a:rPr>
              <a:t> à la fin du 3</a:t>
            </a:r>
            <a:r>
              <a:rPr lang="fr-FR" sz="2800" b="1" baseline="30000" dirty="0">
                <a:latin typeface="Calibri" pitchFamily="34" charset="0"/>
              </a:rPr>
              <a:t>ème</a:t>
            </a:r>
            <a:r>
              <a:rPr lang="fr-FR" sz="2800" b="1" dirty="0">
                <a:latin typeface="Calibri" pitchFamily="34" charset="0"/>
              </a:rPr>
              <a:t> trimestre</a:t>
            </a:r>
          </a:p>
          <a:p>
            <a:pPr marL="342900" indent="-342900">
              <a:lnSpc>
                <a:spcPct val="130000"/>
              </a:lnSpc>
              <a:spcBef>
                <a:spcPct val="20000"/>
              </a:spcBef>
              <a:buClr>
                <a:schemeClr val="accent2"/>
              </a:buClr>
              <a:buSzPct val="75000"/>
              <a:buFont typeface="Wingdings" pitchFamily="2" charset="2"/>
              <a:buChar char="Ø"/>
            </a:pPr>
            <a:endParaRPr lang="fr-FR"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16" presetClass="entr" presetSubtype="2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blinds(horizontal)">
                                      <p:cBhvr>
                                        <p:cTn id="15"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150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_s1041"/>
          <p:cNvSpPr>
            <a:spLocks noChangeArrowheads="1"/>
          </p:cNvSpPr>
          <p:nvPr/>
        </p:nvSpPr>
        <p:spPr bwMode="auto">
          <a:xfrm>
            <a:off x="850084" y="74985"/>
            <a:ext cx="1298575" cy="522288"/>
          </a:xfrm>
          <a:prstGeom prst="roundRect">
            <a:avLst>
              <a:gd name="adj" fmla="val 16667"/>
            </a:avLst>
          </a:prstGeom>
          <a:gradFill rotWithShape="1">
            <a:gsLst>
              <a:gs pos="0">
                <a:schemeClr val="bg1"/>
              </a:gs>
              <a:gs pos="100000">
                <a:srgbClr val="33CCFF"/>
              </a:gs>
            </a:gsLst>
            <a:path path="shape">
              <a:fillToRect l="50000" t="50000" r="50000" b="50000"/>
            </a:path>
          </a:gra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eaLnBrk="0" hangingPunct="0">
              <a:buClr>
                <a:srgbClr val="000000"/>
              </a:buClr>
              <a:buSzPct val="100000"/>
              <a:buFont typeface="Arial" charset="0"/>
              <a:buNone/>
              <a:defRPr/>
            </a:pPr>
            <a:r>
              <a:rPr lang="fr-FR" sz="1600" b="1" dirty="0">
                <a:solidFill>
                  <a:schemeClr val="accent4">
                    <a:lumMod val="75000"/>
                  </a:schemeClr>
                </a:solidFill>
                <a:latin typeface="Calibri" pitchFamily="34" charset="0"/>
                <a:ea typeface="MS Gothic" charset="-128"/>
                <a:cs typeface="Calibri" pitchFamily="34" charset="0"/>
              </a:rPr>
              <a:t>2</a:t>
            </a:r>
            <a:r>
              <a:rPr lang="fr-FR" sz="1600" b="1" baseline="30000" dirty="0">
                <a:solidFill>
                  <a:schemeClr val="accent4">
                    <a:lumMod val="75000"/>
                  </a:schemeClr>
                </a:solidFill>
                <a:latin typeface="Calibri" pitchFamily="34" charset="0"/>
                <a:ea typeface="MS Gothic" charset="-128"/>
                <a:cs typeface="Calibri" pitchFamily="34" charset="0"/>
              </a:rPr>
              <a:t>ème</a:t>
            </a:r>
          </a:p>
          <a:p>
            <a:pPr algn="ctr" eaLnBrk="0" hangingPunct="0">
              <a:buClr>
                <a:srgbClr val="000000"/>
              </a:buClr>
              <a:buSzPct val="100000"/>
              <a:buFont typeface="Arial" charset="0"/>
              <a:buNone/>
              <a:defRPr/>
            </a:pPr>
            <a:r>
              <a:rPr lang="fr-FR" sz="1600" b="1" dirty="0">
                <a:solidFill>
                  <a:schemeClr val="accent4">
                    <a:lumMod val="75000"/>
                  </a:schemeClr>
                </a:solidFill>
                <a:latin typeface="Calibri" pitchFamily="34" charset="0"/>
                <a:ea typeface="MS Gothic" charset="-128"/>
                <a:cs typeface="Calibri" pitchFamily="34" charset="0"/>
              </a:rPr>
              <a:t>trimestre</a:t>
            </a:r>
          </a:p>
        </p:txBody>
      </p:sp>
      <p:sp>
        <p:nvSpPr>
          <p:cNvPr id="7171" name="_s1043"/>
          <p:cNvSpPr>
            <a:spLocks noChangeArrowheads="1"/>
          </p:cNvSpPr>
          <p:nvPr/>
        </p:nvSpPr>
        <p:spPr bwMode="auto">
          <a:xfrm>
            <a:off x="2834804" y="78150"/>
            <a:ext cx="2246300" cy="522287"/>
          </a:xfrm>
          <a:prstGeom prst="roundRect">
            <a:avLst>
              <a:gd name="adj" fmla="val 16667"/>
            </a:avLst>
          </a:prstGeom>
          <a:solidFill>
            <a:srgbClr val="FFFF99"/>
          </a:solidFill>
          <a:ln w="9525">
            <a:solidFill>
              <a:srgbClr val="7030A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eaLnBrk="0" hangingPunct="0">
              <a:buClr>
                <a:srgbClr val="000000"/>
              </a:buClr>
              <a:buSzPct val="100000"/>
              <a:buFont typeface="Arial" charset="0"/>
              <a:buNone/>
              <a:defRPr/>
            </a:pPr>
            <a:r>
              <a:rPr lang="fr-FR" sz="1600" b="1" dirty="0">
                <a:solidFill>
                  <a:srgbClr val="7030A0"/>
                </a:solidFill>
                <a:latin typeface="Calibri" pitchFamily="34" charset="0"/>
                <a:ea typeface="MS Gothic" charset="-128"/>
                <a:cs typeface="Calibri" pitchFamily="34" charset="0"/>
              </a:rPr>
              <a:t>Demande provisoire</a:t>
            </a:r>
          </a:p>
          <a:p>
            <a:pPr algn="ctr" eaLnBrk="0" hangingPunct="0">
              <a:buClr>
                <a:srgbClr val="000000"/>
              </a:buClr>
              <a:buSzPct val="100000"/>
              <a:buFont typeface="Arial" charset="0"/>
              <a:buNone/>
              <a:defRPr/>
            </a:pPr>
            <a:r>
              <a:rPr lang="fr-FR" sz="1600" b="1" dirty="0">
                <a:solidFill>
                  <a:srgbClr val="7030A0"/>
                </a:solidFill>
                <a:latin typeface="Calibri" pitchFamily="34" charset="0"/>
                <a:ea typeface="MS Gothic" charset="-128"/>
                <a:cs typeface="Calibri" pitchFamily="34" charset="0"/>
              </a:rPr>
              <a:t>de la famille</a:t>
            </a:r>
          </a:p>
        </p:txBody>
      </p:sp>
      <p:sp>
        <p:nvSpPr>
          <p:cNvPr id="7172" name="_s1045"/>
          <p:cNvSpPr>
            <a:spLocks noChangeArrowheads="1"/>
          </p:cNvSpPr>
          <p:nvPr/>
        </p:nvSpPr>
        <p:spPr bwMode="auto">
          <a:xfrm>
            <a:off x="5940152" y="95612"/>
            <a:ext cx="2305050" cy="504825"/>
          </a:xfrm>
          <a:prstGeom prst="roundRect">
            <a:avLst>
              <a:gd name="adj" fmla="val 16667"/>
            </a:avLst>
          </a:prstGeom>
          <a:solidFill>
            <a:schemeClr val="tx2">
              <a:lumMod val="40000"/>
              <a:lumOff val="60000"/>
            </a:schemeClr>
          </a:solidFill>
          <a:ln w="9525">
            <a:solidFill>
              <a:srgbClr val="7030A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eaLnBrk="0" hangingPunct="0">
              <a:buClr>
                <a:srgbClr val="000000"/>
              </a:buClr>
              <a:buSzPct val="100000"/>
              <a:buFont typeface="Arial" charset="0"/>
              <a:buNone/>
              <a:defRPr/>
            </a:pPr>
            <a:r>
              <a:rPr lang="fr-FR" sz="1600" b="1" dirty="0">
                <a:latin typeface="Calibri" pitchFamily="34" charset="0"/>
                <a:ea typeface="MS Gothic" charset="-128"/>
                <a:cs typeface="Calibri" pitchFamily="34" charset="0"/>
              </a:rPr>
              <a:t>Proposition provisoire</a:t>
            </a:r>
          </a:p>
          <a:p>
            <a:pPr algn="ctr" eaLnBrk="0" hangingPunct="0">
              <a:buClr>
                <a:srgbClr val="000000"/>
              </a:buClr>
              <a:buSzPct val="100000"/>
              <a:buFont typeface="Arial" charset="0"/>
              <a:buNone/>
              <a:defRPr/>
            </a:pPr>
            <a:r>
              <a:rPr lang="fr-FR" sz="1600" b="1" dirty="0">
                <a:latin typeface="Calibri" pitchFamily="34" charset="0"/>
                <a:ea typeface="MS Gothic" charset="-128"/>
                <a:cs typeface="Calibri" pitchFamily="34" charset="0"/>
              </a:rPr>
              <a:t>du conseil de classe</a:t>
            </a:r>
          </a:p>
        </p:txBody>
      </p:sp>
      <p:cxnSp>
        <p:nvCxnSpPr>
          <p:cNvPr id="22569" name="AutoShape 25"/>
          <p:cNvCxnSpPr>
            <a:cxnSpLocks noChangeShapeType="1"/>
          </p:cNvCxnSpPr>
          <p:nvPr/>
        </p:nvCxnSpPr>
        <p:spPr bwMode="auto">
          <a:xfrm>
            <a:off x="2195513" y="1052513"/>
            <a:ext cx="1552575" cy="0"/>
          </a:xfrm>
          <a:prstGeom prst="straightConnector1">
            <a:avLst/>
          </a:prstGeom>
          <a:noFill/>
          <a:ln w="9525">
            <a:noFill/>
            <a:round/>
            <a:headEnd/>
            <a:tailEnd/>
          </a:ln>
        </p:spPr>
      </p:cxnSp>
      <p:cxnSp>
        <p:nvCxnSpPr>
          <p:cNvPr id="22570" name="AutoShape 26"/>
          <p:cNvCxnSpPr>
            <a:cxnSpLocks noChangeShapeType="1"/>
          </p:cNvCxnSpPr>
          <p:nvPr/>
        </p:nvCxnSpPr>
        <p:spPr bwMode="auto">
          <a:xfrm>
            <a:off x="2674938" y="1760538"/>
            <a:ext cx="744537" cy="58737"/>
          </a:xfrm>
          <a:prstGeom prst="straightConnector1">
            <a:avLst/>
          </a:prstGeom>
          <a:noFill/>
          <a:ln w="9525">
            <a:noFill/>
            <a:round/>
            <a:headEnd/>
            <a:tailEnd/>
          </a:ln>
        </p:spPr>
      </p:cxnSp>
      <p:cxnSp>
        <p:nvCxnSpPr>
          <p:cNvPr id="22571" name="AutoShape 27"/>
          <p:cNvCxnSpPr>
            <a:cxnSpLocks noChangeShapeType="1"/>
          </p:cNvCxnSpPr>
          <p:nvPr/>
        </p:nvCxnSpPr>
        <p:spPr bwMode="auto">
          <a:xfrm>
            <a:off x="2700338" y="2528888"/>
            <a:ext cx="504825" cy="9525"/>
          </a:xfrm>
          <a:prstGeom prst="straightConnector1">
            <a:avLst/>
          </a:prstGeom>
          <a:noFill/>
          <a:ln w="9525">
            <a:noFill/>
            <a:round/>
            <a:headEnd/>
            <a:tailEnd/>
          </a:ln>
        </p:spPr>
      </p:cxnSp>
      <p:cxnSp>
        <p:nvCxnSpPr>
          <p:cNvPr id="38" name="AutoShape 20"/>
          <p:cNvCxnSpPr>
            <a:cxnSpLocks noChangeShapeType="1"/>
            <a:stCxn id="7171" idx="1"/>
          </p:cNvCxnSpPr>
          <p:nvPr/>
        </p:nvCxnSpPr>
        <p:spPr bwMode="auto">
          <a:xfrm flipH="1">
            <a:off x="2139655" y="339294"/>
            <a:ext cx="695149" cy="0"/>
          </a:xfrm>
          <a:prstGeom prst="straightConnector1">
            <a:avLst/>
          </a:prstGeom>
          <a:noFill/>
          <a:ln w="107950">
            <a:solidFill>
              <a:schemeClr val="accent4">
                <a:lumMod val="75000"/>
              </a:schemeClr>
            </a:solidFill>
            <a:round/>
            <a:headEnd/>
            <a:tailEnd/>
          </a:ln>
          <a:effectLst/>
          <a:scene3d>
            <a:camera prst="orthographicFront"/>
            <a:lightRig rig="threePt" dir="t"/>
          </a:scene3d>
          <a:sp3d>
            <a:bevelT/>
          </a:sp3d>
        </p:spPr>
      </p:cxnSp>
      <p:cxnSp>
        <p:nvCxnSpPr>
          <p:cNvPr id="39" name="AutoShape 20"/>
          <p:cNvCxnSpPr>
            <a:cxnSpLocks noChangeShapeType="1"/>
            <a:stCxn id="7172" idx="1"/>
          </p:cNvCxnSpPr>
          <p:nvPr/>
        </p:nvCxnSpPr>
        <p:spPr bwMode="auto">
          <a:xfrm flipH="1" flipV="1">
            <a:off x="5081104" y="339294"/>
            <a:ext cx="859048" cy="8731"/>
          </a:xfrm>
          <a:prstGeom prst="straightConnector1">
            <a:avLst/>
          </a:prstGeom>
          <a:noFill/>
          <a:ln w="107950">
            <a:solidFill>
              <a:schemeClr val="accent4">
                <a:lumMod val="75000"/>
              </a:schemeClr>
            </a:solidFill>
            <a:round/>
            <a:headEnd/>
            <a:tailEnd/>
          </a:ln>
          <a:effectLst/>
          <a:scene3d>
            <a:camera prst="orthographicFront"/>
            <a:lightRig rig="threePt" dir="t"/>
          </a:scene3d>
          <a:sp3d>
            <a:bevelT/>
          </a:sp3d>
        </p:spPr>
      </p:cxnSp>
      <p:pic>
        <p:nvPicPr>
          <p:cNvPr id="2" name="Image 1"/>
          <p:cNvPicPr>
            <a:picLocks noChangeAspect="1"/>
          </p:cNvPicPr>
          <p:nvPr/>
        </p:nvPicPr>
        <p:blipFill rotWithShape="1">
          <a:blip r:embed="rId3"/>
          <a:srcRect l="13585" t="8451" r="35032"/>
          <a:stretch/>
        </p:blipFill>
        <p:spPr>
          <a:xfrm>
            <a:off x="147192" y="759024"/>
            <a:ext cx="4329461" cy="5929897"/>
          </a:xfrm>
          <a:prstGeom prst="rect">
            <a:avLst/>
          </a:prstGeom>
        </p:spPr>
      </p:pic>
      <p:pic>
        <p:nvPicPr>
          <p:cNvPr id="11" name="Image 10"/>
          <p:cNvPicPr>
            <a:picLocks noChangeAspect="1"/>
          </p:cNvPicPr>
          <p:nvPr/>
        </p:nvPicPr>
        <p:blipFill rotWithShape="1">
          <a:blip r:embed="rId4"/>
          <a:srcRect l="13585" t="8451" r="34442"/>
          <a:stretch/>
        </p:blipFill>
        <p:spPr>
          <a:xfrm>
            <a:off x="4644008" y="764704"/>
            <a:ext cx="4379416" cy="5930154"/>
          </a:xfrm>
          <a:prstGeom prst="rect">
            <a:avLst/>
          </a:prstGeom>
        </p:spPr>
      </p:pic>
    </p:spTree>
    <p:extLst>
      <p:ext uri="{BB962C8B-B14F-4D97-AF65-F5344CB8AC3E}">
        <p14:creationId xmlns:p14="http://schemas.microsoft.com/office/powerpoint/2010/main" xmlns="" val="1274853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2569" name="AutoShape 25"/>
          <p:cNvCxnSpPr>
            <a:cxnSpLocks noChangeShapeType="1"/>
          </p:cNvCxnSpPr>
          <p:nvPr/>
        </p:nvCxnSpPr>
        <p:spPr bwMode="auto">
          <a:xfrm>
            <a:off x="2195513" y="1052513"/>
            <a:ext cx="1552575" cy="0"/>
          </a:xfrm>
          <a:prstGeom prst="straightConnector1">
            <a:avLst/>
          </a:prstGeom>
          <a:noFill/>
          <a:ln w="9525">
            <a:noFill/>
            <a:round/>
            <a:headEnd/>
            <a:tailEnd/>
          </a:ln>
        </p:spPr>
      </p:cxnSp>
      <p:cxnSp>
        <p:nvCxnSpPr>
          <p:cNvPr id="22570" name="AutoShape 26"/>
          <p:cNvCxnSpPr>
            <a:cxnSpLocks noChangeShapeType="1"/>
          </p:cNvCxnSpPr>
          <p:nvPr/>
        </p:nvCxnSpPr>
        <p:spPr bwMode="auto">
          <a:xfrm>
            <a:off x="2674938" y="1760538"/>
            <a:ext cx="744537" cy="58737"/>
          </a:xfrm>
          <a:prstGeom prst="straightConnector1">
            <a:avLst/>
          </a:prstGeom>
          <a:noFill/>
          <a:ln w="9525">
            <a:noFill/>
            <a:round/>
            <a:headEnd/>
            <a:tailEnd/>
          </a:ln>
        </p:spPr>
      </p:cxnSp>
      <p:cxnSp>
        <p:nvCxnSpPr>
          <p:cNvPr id="22571" name="AutoShape 27"/>
          <p:cNvCxnSpPr>
            <a:cxnSpLocks noChangeShapeType="1"/>
          </p:cNvCxnSpPr>
          <p:nvPr/>
        </p:nvCxnSpPr>
        <p:spPr bwMode="auto">
          <a:xfrm>
            <a:off x="2700338" y="2528888"/>
            <a:ext cx="504825" cy="9525"/>
          </a:xfrm>
          <a:prstGeom prst="straightConnector1">
            <a:avLst/>
          </a:prstGeom>
          <a:noFill/>
          <a:ln w="9525">
            <a:noFill/>
            <a:round/>
            <a:headEnd/>
            <a:tailEnd/>
          </a:ln>
        </p:spPr>
      </p:cxnSp>
      <p:pic>
        <p:nvPicPr>
          <p:cNvPr id="15" name="Image 14"/>
          <p:cNvPicPr>
            <a:picLocks noChangeAspect="1"/>
          </p:cNvPicPr>
          <p:nvPr/>
        </p:nvPicPr>
        <p:blipFill>
          <a:blip r:embed="rId3"/>
          <a:stretch>
            <a:fillRect/>
          </a:stretch>
        </p:blipFill>
        <p:spPr>
          <a:xfrm>
            <a:off x="1619672" y="476672"/>
            <a:ext cx="6066046" cy="5938019"/>
          </a:xfrm>
          <a:prstGeom prst="rect">
            <a:avLst/>
          </a:prstGeom>
        </p:spPr>
      </p:pic>
    </p:spTree>
    <p:extLst>
      <p:ext uri="{BB962C8B-B14F-4D97-AF65-F5344CB8AC3E}">
        <p14:creationId xmlns:p14="http://schemas.microsoft.com/office/powerpoint/2010/main" xmlns="" val="23858587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7521" t="9866" r="38950" b="2367"/>
          <a:stretch/>
        </p:blipFill>
        <p:spPr>
          <a:xfrm>
            <a:off x="4656101" y="20589"/>
            <a:ext cx="4382444" cy="6792788"/>
          </a:xfrm>
          <a:prstGeom prst="rect">
            <a:avLst/>
          </a:prstGeom>
        </p:spPr>
      </p:pic>
      <p:pic>
        <p:nvPicPr>
          <p:cNvPr id="4" name="Image 3"/>
          <p:cNvPicPr>
            <a:picLocks noChangeAspect="1"/>
          </p:cNvPicPr>
          <p:nvPr/>
        </p:nvPicPr>
        <p:blipFill rotWithShape="1">
          <a:blip r:embed="rId4"/>
          <a:srcRect l="17935" t="12015" r="38873" b="3782"/>
          <a:stretch/>
        </p:blipFill>
        <p:spPr>
          <a:xfrm>
            <a:off x="107505" y="20589"/>
            <a:ext cx="4464496" cy="6792788"/>
          </a:xfrm>
          <a:prstGeom prst="rect">
            <a:avLst/>
          </a:prstGeom>
        </p:spPr>
      </p:pic>
    </p:spTree>
    <p:extLst>
      <p:ext uri="{BB962C8B-B14F-4D97-AF65-F5344CB8AC3E}">
        <p14:creationId xmlns:p14="http://schemas.microsoft.com/office/powerpoint/2010/main" xmlns="" val="1578470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04664"/>
            <a:ext cx="8784976" cy="646331"/>
          </a:xfrm>
          <a:prstGeom prst="rect">
            <a:avLst/>
          </a:prstGeom>
          <a:noFill/>
        </p:spPr>
        <p:txBody>
          <a:bodyPr wrap="square" rtlCol="0">
            <a:spAutoFit/>
          </a:bodyPr>
          <a:lstStyle/>
          <a:p>
            <a:pPr algn="ctr"/>
            <a:r>
              <a:rPr lang="fr-FR" sz="3600" b="1" dirty="0" smtClean="0">
                <a:solidFill>
                  <a:srgbClr val="7030A0"/>
                </a:solidFill>
                <a:latin typeface="Comic Sans MS" panose="030F0702030302020204" pitchFamily="66" charset="0"/>
              </a:rPr>
              <a:t>AFFELNET 1</a:t>
            </a:r>
            <a:r>
              <a:rPr lang="fr-FR" sz="3600" b="1" baseline="30000" dirty="0" smtClean="0">
                <a:solidFill>
                  <a:srgbClr val="7030A0"/>
                </a:solidFill>
                <a:latin typeface="Comic Sans MS" panose="030F0702030302020204" pitchFamily="66" charset="0"/>
              </a:rPr>
              <a:t>ère</a:t>
            </a:r>
            <a:r>
              <a:rPr lang="fr-FR" sz="3600" b="1" dirty="0" smtClean="0">
                <a:solidFill>
                  <a:srgbClr val="7030A0"/>
                </a:solidFill>
                <a:latin typeface="Comic Sans MS" panose="030F0702030302020204" pitchFamily="66" charset="0"/>
              </a:rPr>
              <a:t> </a:t>
            </a:r>
          </a:p>
        </p:txBody>
      </p:sp>
      <p:sp>
        <p:nvSpPr>
          <p:cNvPr id="3" name="ZoneTexte 2"/>
          <p:cNvSpPr txBox="1"/>
          <p:nvPr/>
        </p:nvSpPr>
        <p:spPr>
          <a:xfrm>
            <a:off x="251520" y="3356992"/>
            <a:ext cx="8496944" cy="892552"/>
          </a:xfrm>
          <a:prstGeom prst="rect">
            <a:avLst/>
          </a:prstGeom>
          <a:noFill/>
        </p:spPr>
        <p:txBody>
          <a:bodyPr wrap="square" rtlCol="0">
            <a:spAutoFit/>
          </a:bodyPr>
          <a:lstStyle/>
          <a:p>
            <a:pPr algn="just"/>
            <a:r>
              <a:rPr lang="fr-FR" sz="2600" b="1" dirty="0" smtClean="0">
                <a:latin typeface="Calibri" pitchFamily="34" charset="0"/>
              </a:rPr>
              <a:t>Sont concernés par cette procédure uniquement 6 bacs de la voie technologique : </a:t>
            </a:r>
            <a:r>
              <a:rPr lang="fr-FR" sz="2600" b="1" dirty="0" smtClean="0">
                <a:solidFill>
                  <a:srgbClr val="7030A0"/>
                </a:solidFill>
                <a:latin typeface="Calibri" pitchFamily="34" charset="0"/>
              </a:rPr>
              <a:t>ST2S, STI2D, STL, STMG, STAV, STHR</a:t>
            </a:r>
            <a:r>
              <a:rPr lang="fr-FR" sz="2600" b="1" dirty="0" smtClean="0">
                <a:latin typeface="Calibri" pitchFamily="34" charset="0"/>
              </a:rPr>
              <a:t>.</a:t>
            </a:r>
          </a:p>
        </p:txBody>
      </p:sp>
      <p:sp>
        <p:nvSpPr>
          <p:cNvPr id="4" name="ZoneTexte 3"/>
          <p:cNvSpPr txBox="1"/>
          <p:nvPr/>
        </p:nvSpPr>
        <p:spPr>
          <a:xfrm>
            <a:off x="251520" y="4869160"/>
            <a:ext cx="8712968" cy="1384995"/>
          </a:xfrm>
          <a:prstGeom prst="rect">
            <a:avLst/>
          </a:prstGeom>
          <a:noFill/>
        </p:spPr>
        <p:txBody>
          <a:bodyPr wrap="square" rtlCol="0">
            <a:spAutoFit/>
          </a:bodyPr>
          <a:lstStyle/>
          <a:p>
            <a:pPr algn="just"/>
            <a:r>
              <a:rPr lang="fr-FR" sz="2800" b="1" dirty="0" smtClean="0">
                <a:latin typeface="Calibri" pitchFamily="34" charset="0"/>
              </a:rPr>
              <a:t>Pour ce faire les </a:t>
            </a:r>
            <a:r>
              <a:rPr lang="fr-FR" sz="2800" b="1" dirty="0" smtClean="0">
                <a:solidFill>
                  <a:srgbClr val="7030A0"/>
                </a:solidFill>
                <a:latin typeface="Calibri" pitchFamily="34" charset="0"/>
              </a:rPr>
              <a:t>notes de certaines matières </a:t>
            </a:r>
            <a:r>
              <a:rPr lang="fr-FR" sz="2800" b="1" dirty="0" smtClean="0">
                <a:latin typeface="Calibri" pitchFamily="34" charset="0"/>
              </a:rPr>
              <a:t>seront plus importantes que d’autres selon la série de bac technologique envisagée.</a:t>
            </a:r>
            <a:endParaRPr lang="fr-FR" sz="2800" b="1" dirty="0">
              <a:latin typeface="Calibri" pitchFamily="34" charset="0"/>
            </a:endParaRPr>
          </a:p>
        </p:txBody>
      </p:sp>
      <p:sp>
        <p:nvSpPr>
          <p:cNvPr id="5" name="ZoneTexte 4"/>
          <p:cNvSpPr txBox="1"/>
          <p:nvPr/>
        </p:nvSpPr>
        <p:spPr>
          <a:xfrm>
            <a:off x="251520" y="1844824"/>
            <a:ext cx="8712968" cy="954107"/>
          </a:xfrm>
          <a:prstGeom prst="rect">
            <a:avLst/>
          </a:prstGeom>
          <a:noFill/>
        </p:spPr>
        <p:txBody>
          <a:bodyPr wrap="square" rtlCol="0">
            <a:spAutoFit/>
          </a:bodyPr>
          <a:lstStyle/>
          <a:p>
            <a:pPr algn="just"/>
            <a:r>
              <a:rPr lang="fr-FR" sz="2800" b="1" dirty="0" err="1" smtClean="0">
                <a:latin typeface="Calibri" pitchFamily="34" charset="0"/>
              </a:rPr>
              <a:t>Affelnet</a:t>
            </a:r>
            <a:r>
              <a:rPr lang="fr-FR" sz="2800" b="1" dirty="0" smtClean="0">
                <a:latin typeface="Calibri" pitchFamily="34" charset="0"/>
              </a:rPr>
              <a:t> est une </a:t>
            </a:r>
            <a:r>
              <a:rPr lang="fr-FR" sz="2800" b="1" dirty="0" smtClean="0">
                <a:solidFill>
                  <a:srgbClr val="7030A0"/>
                </a:solidFill>
                <a:latin typeface="Calibri" pitchFamily="34" charset="0"/>
              </a:rPr>
              <a:t>procédure informatisée </a:t>
            </a:r>
            <a:r>
              <a:rPr lang="fr-FR" sz="2800" b="1" dirty="0" smtClean="0">
                <a:latin typeface="Calibri" pitchFamily="34" charset="0"/>
              </a:rPr>
              <a:t>pour donner aux élèves une place dans un établissement.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7992888" cy="646331"/>
          </a:xfrm>
          <a:prstGeom prst="rect">
            <a:avLst/>
          </a:prstGeom>
          <a:noFill/>
        </p:spPr>
        <p:txBody>
          <a:bodyPr wrap="square" rtlCol="0">
            <a:spAutoFit/>
          </a:bodyPr>
          <a:lstStyle/>
          <a:p>
            <a:pPr algn="ctr"/>
            <a:r>
              <a:rPr lang="fr-FR" sz="3600" b="1" dirty="0" smtClean="0">
                <a:solidFill>
                  <a:srgbClr val="7030A0"/>
                </a:solidFill>
                <a:latin typeface="Comic Sans MS" panose="030F0702030302020204" pitchFamily="66" charset="0"/>
              </a:rPr>
              <a:t>Coefficients pour l’entrée en 1</a:t>
            </a:r>
            <a:r>
              <a:rPr lang="fr-FR" sz="3600" b="1" baseline="30000" dirty="0" smtClean="0">
                <a:solidFill>
                  <a:srgbClr val="7030A0"/>
                </a:solidFill>
                <a:latin typeface="Comic Sans MS" panose="030F0702030302020204" pitchFamily="66" charset="0"/>
              </a:rPr>
              <a:t>ère</a:t>
            </a:r>
            <a:endParaRPr lang="fr-FR" sz="3600" b="1" baseline="30000" dirty="0">
              <a:solidFill>
                <a:srgbClr val="7030A0"/>
              </a:solidFill>
              <a:latin typeface="Comic Sans MS" panose="030F0702030302020204" pitchFamily="66" charset="0"/>
            </a:endParaRPr>
          </a:p>
        </p:txBody>
      </p:sp>
      <p:graphicFrame>
        <p:nvGraphicFramePr>
          <p:cNvPr id="3" name="Tableau 2"/>
          <p:cNvGraphicFramePr>
            <a:graphicFrameLocks noGrp="1"/>
          </p:cNvGraphicFramePr>
          <p:nvPr/>
        </p:nvGraphicFramePr>
        <p:xfrm>
          <a:off x="179510" y="1412775"/>
          <a:ext cx="8793004" cy="4068000"/>
        </p:xfrm>
        <a:graphic>
          <a:graphicData uri="http://schemas.openxmlformats.org/drawingml/2006/table">
            <a:tbl>
              <a:tblPr firstRow="1" bandRow="1">
                <a:tableStyleId>{93296810-A885-4BE3-A3E7-6D5BEEA58F35}</a:tableStyleId>
              </a:tblPr>
              <a:tblGrid>
                <a:gridCol w="1881004"/>
                <a:gridCol w="1152000"/>
                <a:gridCol w="1152000"/>
                <a:gridCol w="1152000"/>
                <a:gridCol w="1152000"/>
                <a:gridCol w="1152000"/>
                <a:gridCol w="1152000"/>
              </a:tblGrid>
              <a:tr h="828000">
                <a:tc>
                  <a:txBody>
                    <a:bodyPr/>
                    <a:lstStyle/>
                    <a:p>
                      <a:pPr algn="ctr"/>
                      <a:r>
                        <a:rPr lang="fr-FR" sz="2400" dirty="0" smtClean="0">
                          <a:latin typeface="Calibri" pitchFamily="34" charset="0"/>
                        </a:rPr>
                        <a:t>Bacs concernés</a:t>
                      </a:r>
                      <a:endParaRPr lang="fr-FR" sz="2400" dirty="0">
                        <a:latin typeface="Calibri" pitchFamily="34" charset="0"/>
                      </a:endParaRPr>
                    </a:p>
                  </a:txBody>
                  <a:tcPr anchor="ctr"/>
                </a:tc>
                <a:tc>
                  <a:txBody>
                    <a:bodyPr/>
                    <a:lstStyle/>
                    <a:p>
                      <a:pPr algn="ctr"/>
                      <a:r>
                        <a:rPr lang="fr-FR" sz="2400" dirty="0" smtClean="0">
                          <a:latin typeface="Calibri" pitchFamily="34" charset="0"/>
                        </a:rPr>
                        <a:t>FR</a:t>
                      </a:r>
                      <a:endParaRPr lang="fr-FR" sz="2400" dirty="0">
                        <a:latin typeface="Calibri" pitchFamily="34" charset="0"/>
                      </a:endParaRPr>
                    </a:p>
                  </a:txBody>
                  <a:tcPr anchor="ctr"/>
                </a:tc>
                <a:tc>
                  <a:txBody>
                    <a:bodyPr/>
                    <a:lstStyle/>
                    <a:p>
                      <a:pPr algn="ctr"/>
                      <a:r>
                        <a:rPr lang="fr-FR" sz="2400" dirty="0" smtClean="0">
                          <a:latin typeface="Calibri" pitchFamily="34" charset="0"/>
                        </a:rPr>
                        <a:t>LV1</a:t>
                      </a:r>
                      <a:endParaRPr lang="fr-FR" sz="2400" dirty="0">
                        <a:latin typeface="Calibri" pitchFamily="34" charset="0"/>
                      </a:endParaRPr>
                    </a:p>
                  </a:txBody>
                  <a:tcPr anchor="ctr"/>
                </a:tc>
                <a:tc>
                  <a:txBody>
                    <a:bodyPr/>
                    <a:lstStyle/>
                    <a:p>
                      <a:pPr algn="ctr"/>
                      <a:r>
                        <a:rPr lang="fr-FR" sz="2400" dirty="0" smtClean="0">
                          <a:latin typeface="Calibri" pitchFamily="34" charset="0"/>
                        </a:rPr>
                        <a:t>MATHS</a:t>
                      </a:r>
                      <a:endParaRPr lang="fr-FR" sz="2400" dirty="0">
                        <a:latin typeface="Calibri" pitchFamily="34" charset="0"/>
                      </a:endParaRPr>
                    </a:p>
                  </a:txBody>
                  <a:tcPr anchor="ctr"/>
                </a:tc>
                <a:tc>
                  <a:txBody>
                    <a:bodyPr/>
                    <a:lstStyle/>
                    <a:p>
                      <a:pPr algn="ctr"/>
                      <a:r>
                        <a:rPr lang="fr-FR" sz="2400" dirty="0" smtClean="0">
                          <a:latin typeface="Calibri" pitchFamily="34" charset="0"/>
                        </a:rPr>
                        <a:t>SVT</a:t>
                      </a:r>
                      <a:endParaRPr lang="fr-FR" sz="2400" dirty="0">
                        <a:latin typeface="Calibri" pitchFamily="34" charset="0"/>
                      </a:endParaRPr>
                    </a:p>
                  </a:txBody>
                  <a:tcPr anchor="ctr"/>
                </a:tc>
                <a:tc>
                  <a:txBody>
                    <a:bodyPr/>
                    <a:lstStyle/>
                    <a:p>
                      <a:pPr algn="ctr"/>
                      <a:r>
                        <a:rPr lang="fr-FR" sz="2400" dirty="0" smtClean="0">
                          <a:latin typeface="Calibri" pitchFamily="34" charset="0"/>
                        </a:rPr>
                        <a:t>PHYS.</a:t>
                      </a:r>
                    </a:p>
                    <a:p>
                      <a:pPr algn="ctr"/>
                      <a:r>
                        <a:rPr lang="fr-FR" sz="2400" dirty="0" smtClean="0">
                          <a:latin typeface="Calibri" pitchFamily="34" charset="0"/>
                        </a:rPr>
                        <a:t>CHIMIE</a:t>
                      </a:r>
                      <a:endParaRPr lang="fr-FR" sz="2400" dirty="0">
                        <a:latin typeface="Calibri" pitchFamily="34" charset="0"/>
                      </a:endParaRPr>
                    </a:p>
                  </a:txBody>
                  <a:tcPr anchor="ctr"/>
                </a:tc>
                <a:tc>
                  <a:txBody>
                    <a:bodyPr/>
                    <a:lstStyle/>
                    <a:p>
                      <a:pPr algn="ctr"/>
                      <a:r>
                        <a:rPr lang="fr-FR" sz="2400" dirty="0" smtClean="0">
                          <a:latin typeface="Calibri" pitchFamily="34" charset="0"/>
                        </a:rPr>
                        <a:t>HIST.</a:t>
                      </a:r>
                    </a:p>
                    <a:p>
                      <a:pPr algn="ctr"/>
                      <a:r>
                        <a:rPr lang="fr-FR" sz="2400" dirty="0" smtClean="0">
                          <a:latin typeface="Calibri" pitchFamily="34" charset="0"/>
                        </a:rPr>
                        <a:t>GEO</a:t>
                      </a:r>
                      <a:endParaRPr lang="fr-FR" sz="2400" dirty="0">
                        <a:latin typeface="Calibri" pitchFamily="34" charset="0"/>
                      </a:endParaRPr>
                    </a:p>
                  </a:txBody>
                  <a:tcPr anchor="ctr"/>
                </a:tc>
              </a:tr>
              <a:tr h="648000">
                <a:tc>
                  <a:txBody>
                    <a:bodyPr/>
                    <a:lstStyle/>
                    <a:p>
                      <a:pPr algn="ctr"/>
                      <a:r>
                        <a:rPr lang="fr-FR" sz="2400" b="1" dirty="0" smtClean="0">
                          <a:latin typeface="Calibri" pitchFamily="34" charset="0"/>
                        </a:rPr>
                        <a:t>ST2S</a:t>
                      </a:r>
                      <a:endParaRPr lang="fr-FR" sz="2400" b="1" dirty="0">
                        <a:latin typeface="Calibri" pitchFamily="34" charset="0"/>
                      </a:endParaRPr>
                    </a:p>
                  </a:txBody>
                  <a:tcPr anchor="ctr"/>
                </a:tc>
                <a:tc>
                  <a:txBody>
                    <a:bodyPr/>
                    <a:lstStyle/>
                    <a:p>
                      <a:pPr algn="ctr"/>
                      <a:r>
                        <a:rPr lang="fr-FR" sz="2400" b="1" dirty="0" smtClean="0">
                          <a:latin typeface="Calibri" pitchFamily="34" charset="0"/>
                        </a:rPr>
                        <a:t>4</a:t>
                      </a:r>
                      <a:endParaRPr lang="fr-FR" sz="2400" b="1" dirty="0">
                        <a:latin typeface="Calibri" pitchFamily="34" charset="0"/>
                      </a:endParaRPr>
                    </a:p>
                  </a:txBody>
                  <a:tcPr anchor="ctr"/>
                </a:tc>
                <a:tc>
                  <a:txBody>
                    <a:bodyPr/>
                    <a:lstStyle/>
                    <a:p>
                      <a:pPr algn="ctr"/>
                      <a:r>
                        <a:rPr lang="fr-FR" sz="2400" b="1" dirty="0" smtClean="0">
                          <a:latin typeface="Calibri" pitchFamily="34" charset="0"/>
                        </a:rPr>
                        <a:t>2</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4</a:t>
                      </a:r>
                      <a:endParaRPr lang="fr-FR" sz="2400" b="1" dirty="0">
                        <a:latin typeface="Calibri" pitchFamily="34" charset="0"/>
                      </a:endParaRPr>
                    </a:p>
                  </a:txBody>
                  <a:tcPr anchor="ctr"/>
                </a:tc>
                <a:tc>
                  <a:txBody>
                    <a:bodyPr/>
                    <a:lstStyle/>
                    <a:p>
                      <a:pPr algn="ctr"/>
                      <a:r>
                        <a:rPr lang="fr-FR" sz="2400" b="1" dirty="0" smtClean="0">
                          <a:latin typeface="Calibri" pitchFamily="34" charset="0"/>
                        </a:rPr>
                        <a:t>2</a:t>
                      </a:r>
                      <a:endParaRPr lang="fr-FR" sz="2400" b="1" dirty="0">
                        <a:latin typeface="Calibri" pitchFamily="34" charset="0"/>
                      </a:endParaRPr>
                    </a:p>
                  </a:txBody>
                  <a:tcPr anchor="ctr"/>
                </a:tc>
                <a:tc>
                  <a:txBody>
                    <a:bodyPr/>
                    <a:lstStyle/>
                    <a:p>
                      <a:pPr algn="ctr"/>
                      <a:r>
                        <a:rPr lang="fr-FR" sz="2400" b="1" dirty="0" smtClean="0">
                          <a:latin typeface="Calibri" pitchFamily="34" charset="0"/>
                        </a:rPr>
                        <a:t>0</a:t>
                      </a:r>
                      <a:endParaRPr lang="fr-FR" sz="2400" b="1" dirty="0">
                        <a:latin typeface="Calibri" pitchFamily="34" charset="0"/>
                      </a:endParaRPr>
                    </a:p>
                  </a:txBody>
                  <a:tcPr anchor="ctr"/>
                </a:tc>
              </a:tr>
              <a:tr h="648000">
                <a:tc>
                  <a:txBody>
                    <a:bodyPr/>
                    <a:lstStyle/>
                    <a:p>
                      <a:pPr algn="ctr"/>
                      <a:r>
                        <a:rPr lang="fr-FR" sz="2400" b="1" dirty="0" smtClean="0">
                          <a:latin typeface="Calibri" pitchFamily="34" charset="0"/>
                        </a:rPr>
                        <a:t>STI2D</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2</a:t>
                      </a:r>
                      <a:endParaRPr lang="fr-FR" sz="2400" b="1" dirty="0">
                        <a:latin typeface="Calibri" pitchFamily="34" charset="0"/>
                      </a:endParaRPr>
                    </a:p>
                  </a:txBody>
                  <a:tcPr anchor="ctr"/>
                </a:tc>
                <a:tc>
                  <a:txBody>
                    <a:bodyPr/>
                    <a:lstStyle/>
                    <a:p>
                      <a:pPr algn="ctr"/>
                      <a:r>
                        <a:rPr lang="fr-FR" sz="2400" b="1" dirty="0" smtClean="0">
                          <a:latin typeface="Calibri" pitchFamily="34" charset="0"/>
                        </a:rPr>
                        <a:t>4</a:t>
                      </a:r>
                      <a:endParaRPr lang="fr-FR" sz="2400" b="1" dirty="0">
                        <a:latin typeface="Calibri" pitchFamily="34" charset="0"/>
                      </a:endParaRPr>
                    </a:p>
                  </a:txBody>
                  <a:tcPr anchor="ctr"/>
                </a:tc>
                <a:tc>
                  <a:txBody>
                    <a:bodyPr/>
                    <a:lstStyle/>
                    <a:p>
                      <a:pPr algn="ctr"/>
                      <a:r>
                        <a:rPr lang="fr-FR" sz="2400" b="1" dirty="0" smtClean="0">
                          <a:latin typeface="Calibri" pitchFamily="34" charset="0"/>
                        </a:rPr>
                        <a:t>0</a:t>
                      </a:r>
                      <a:endParaRPr lang="fr-FR" sz="2400" b="1" dirty="0">
                        <a:latin typeface="Calibri" pitchFamily="34" charset="0"/>
                      </a:endParaRPr>
                    </a:p>
                  </a:txBody>
                  <a:tcPr anchor="ctr"/>
                </a:tc>
              </a:tr>
              <a:tr h="648000">
                <a:tc>
                  <a:txBody>
                    <a:bodyPr/>
                    <a:lstStyle/>
                    <a:p>
                      <a:pPr algn="ctr"/>
                      <a:r>
                        <a:rPr lang="fr-FR" sz="2400" b="1" dirty="0" smtClean="0">
                          <a:latin typeface="Calibri" pitchFamily="34" charset="0"/>
                        </a:rPr>
                        <a:t>STMG</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0</a:t>
                      </a:r>
                      <a:endParaRPr lang="fr-FR" sz="2400" b="1" dirty="0">
                        <a:latin typeface="Calibri" pitchFamily="34" charset="0"/>
                      </a:endParaRPr>
                    </a:p>
                  </a:txBody>
                  <a:tcPr anchor="ctr"/>
                </a:tc>
                <a:tc>
                  <a:txBody>
                    <a:bodyPr/>
                    <a:lstStyle/>
                    <a:p>
                      <a:pPr algn="ctr"/>
                      <a:r>
                        <a:rPr lang="fr-FR" sz="2400" b="1" dirty="0" smtClean="0">
                          <a:latin typeface="Calibri" pitchFamily="34" charset="0"/>
                        </a:rPr>
                        <a:t>0</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r>
              <a:tr h="648000">
                <a:tc>
                  <a:txBody>
                    <a:bodyPr/>
                    <a:lstStyle/>
                    <a:p>
                      <a:pPr algn="ctr"/>
                      <a:r>
                        <a:rPr lang="fr-FR" sz="2400" b="1" dirty="0" smtClean="0">
                          <a:latin typeface="Calibri" pitchFamily="34" charset="0"/>
                        </a:rPr>
                        <a:t>STL Bio</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2</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4</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0</a:t>
                      </a:r>
                      <a:endParaRPr lang="fr-FR" sz="2400" b="1" dirty="0">
                        <a:latin typeface="Calibri" pitchFamily="34" charset="0"/>
                      </a:endParaRPr>
                    </a:p>
                  </a:txBody>
                  <a:tcPr anchor="ctr"/>
                </a:tc>
              </a:tr>
              <a:tr h="648000">
                <a:tc>
                  <a:txBody>
                    <a:bodyPr/>
                    <a:lstStyle/>
                    <a:p>
                      <a:pPr algn="ctr"/>
                      <a:r>
                        <a:rPr lang="fr-FR" sz="2400" b="1" dirty="0" smtClean="0">
                          <a:latin typeface="Calibri" pitchFamily="34" charset="0"/>
                        </a:rPr>
                        <a:t>STL SPCL</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2</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3</a:t>
                      </a:r>
                      <a:endParaRPr lang="fr-FR" sz="2400" b="1" dirty="0">
                        <a:latin typeface="Calibri" pitchFamily="34" charset="0"/>
                      </a:endParaRPr>
                    </a:p>
                  </a:txBody>
                  <a:tcPr anchor="ctr"/>
                </a:tc>
                <a:tc>
                  <a:txBody>
                    <a:bodyPr/>
                    <a:lstStyle/>
                    <a:p>
                      <a:pPr algn="ctr"/>
                      <a:r>
                        <a:rPr lang="fr-FR" sz="2400" b="1" dirty="0" smtClean="0">
                          <a:latin typeface="Calibri" pitchFamily="34" charset="0"/>
                        </a:rPr>
                        <a:t>4</a:t>
                      </a:r>
                      <a:endParaRPr lang="fr-FR" sz="2400" b="1" dirty="0">
                        <a:latin typeface="Calibri" pitchFamily="34" charset="0"/>
                      </a:endParaRPr>
                    </a:p>
                  </a:txBody>
                  <a:tcPr anchor="ctr"/>
                </a:tc>
                <a:tc>
                  <a:txBody>
                    <a:bodyPr/>
                    <a:lstStyle/>
                    <a:p>
                      <a:pPr algn="ctr"/>
                      <a:r>
                        <a:rPr lang="fr-FR" sz="2400" b="1" dirty="0" smtClean="0">
                          <a:latin typeface="Calibri" pitchFamily="34" charset="0"/>
                        </a:rPr>
                        <a:t>0</a:t>
                      </a:r>
                      <a:endParaRPr lang="fr-FR" sz="2400" b="1" dirty="0">
                        <a:latin typeface="Calibri" pitchFamily="34" charset="0"/>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title"/>
          </p:nvPr>
        </p:nvSpPr>
        <p:spPr>
          <a:xfrm>
            <a:off x="0" y="381000"/>
            <a:ext cx="9144000" cy="1066800"/>
          </a:xfrm>
        </p:spPr>
        <p:txBody>
          <a:bodyPr rtlCol="0"/>
          <a:lstStyle/>
          <a:p>
            <a:pPr eaLnBrk="1" fontAlgn="auto" hangingPunct="1">
              <a:spcAft>
                <a:spcPts val="0"/>
              </a:spcAft>
              <a:defRPr/>
            </a:pPr>
            <a:r>
              <a:rPr lang="fr-FR" sz="3600" dirty="0" smtClean="0">
                <a:solidFill>
                  <a:srgbClr val="7030A0"/>
                </a:solidFill>
                <a:effectLst>
                  <a:outerShdw blurRad="38100" dist="38100" dir="2700000" algn="tl">
                    <a:srgbClr val="000000">
                      <a:alpha val="43137"/>
                    </a:srgbClr>
                  </a:outerShdw>
                </a:effectLst>
                <a:latin typeface="Comic Sans MS" pitchFamily="66" charset="0"/>
              </a:rPr>
              <a:t>Les autres possibilités d’orientation</a:t>
            </a:r>
          </a:p>
        </p:txBody>
      </p:sp>
      <p:sp>
        <p:nvSpPr>
          <p:cNvPr id="18435" name="Rectangle 4"/>
          <p:cNvSpPr>
            <a:spLocks noGrp="1" noChangeArrowheads="1"/>
          </p:cNvSpPr>
          <p:nvPr>
            <p:ph sz="half" idx="1"/>
          </p:nvPr>
        </p:nvSpPr>
        <p:spPr>
          <a:xfrm>
            <a:off x="571500" y="1600200"/>
            <a:ext cx="4130675" cy="900113"/>
          </a:xfrm>
          <a:ln w="28575">
            <a:solidFill>
              <a:srgbClr val="7030A0"/>
            </a:solidFill>
          </a:ln>
        </p:spPr>
        <p:txBody>
          <a:bodyPr/>
          <a:lstStyle/>
          <a:p>
            <a:pPr eaLnBrk="1" hangingPunct="1">
              <a:lnSpc>
                <a:spcPct val="90000"/>
              </a:lnSpc>
            </a:pPr>
            <a:r>
              <a:rPr lang="fr-FR" dirty="0" smtClean="0">
                <a:latin typeface="Comic Sans MS" pitchFamily="66" charset="0"/>
              </a:rPr>
              <a:t>Le maintien en classe de seconde</a:t>
            </a:r>
          </a:p>
        </p:txBody>
      </p:sp>
      <p:sp>
        <p:nvSpPr>
          <p:cNvPr id="18436" name="Rectangle 5"/>
          <p:cNvSpPr>
            <a:spLocks noGrp="1" noChangeArrowheads="1"/>
          </p:cNvSpPr>
          <p:nvPr>
            <p:ph sz="half" idx="2"/>
          </p:nvPr>
        </p:nvSpPr>
        <p:spPr>
          <a:xfrm>
            <a:off x="228600" y="3086100"/>
            <a:ext cx="4953000" cy="3222625"/>
          </a:xfrm>
          <a:ln w="28575">
            <a:solidFill>
              <a:srgbClr val="7030A0"/>
            </a:solidFill>
          </a:ln>
        </p:spPr>
        <p:txBody>
          <a:bodyPr/>
          <a:lstStyle/>
          <a:p>
            <a:pPr eaLnBrk="1" hangingPunct="1">
              <a:lnSpc>
                <a:spcPct val="90000"/>
              </a:lnSpc>
            </a:pPr>
            <a:r>
              <a:rPr lang="fr-FR" dirty="0" smtClean="0">
                <a:latin typeface="Comic Sans MS" pitchFamily="66" charset="0"/>
              </a:rPr>
              <a:t>Se réorienter vers la voie professionnelle :</a:t>
            </a:r>
          </a:p>
          <a:p>
            <a:pPr eaLnBrk="1" hangingPunct="1">
              <a:lnSpc>
                <a:spcPct val="90000"/>
              </a:lnSpc>
              <a:buFont typeface="Monotype Sorts"/>
              <a:buNone/>
            </a:pPr>
            <a:endParaRPr lang="fr-FR" sz="1600" b="1" dirty="0" smtClean="0">
              <a:latin typeface="Comic Sans MS" pitchFamily="66" charset="0"/>
              <a:sym typeface="Wingdings" pitchFamily="2" charset="2"/>
            </a:endParaRPr>
          </a:p>
          <a:p>
            <a:pPr eaLnBrk="1" hangingPunct="1">
              <a:lnSpc>
                <a:spcPct val="90000"/>
              </a:lnSpc>
              <a:buFont typeface="Monotype Sorts"/>
              <a:buNone/>
            </a:pPr>
            <a:r>
              <a:rPr lang="fr-FR" sz="2400" b="1" dirty="0" smtClean="0">
                <a:latin typeface="Comic Sans MS" pitchFamily="66" charset="0"/>
                <a:sym typeface="Wingdings" pitchFamily="2" charset="2"/>
              </a:rPr>
              <a:t></a:t>
            </a:r>
            <a:r>
              <a:rPr lang="fr-FR" dirty="0" smtClean="0">
                <a:latin typeface="Comic Sans MS" pitchFamily="66" charset="0"/>
                <a:sym typeface="Wingdings" pitchFamily="2" charset="2"/>
              </a:rPr>
              <a:t>en  Lycée</a:t>
            </a:r>
          </a:p>
          <a:p>
            <a:pPr eaLnBrk="1" hangingPunct="1">
              <a:lnSpc>
                <a:spcPct val="90000"/>
              </a:lnSpc>
              <a:buFont typeface="Monotype Sorts"/>
              <a:buNone/>
            </a:pPr>
            <a:endParaRPr lang="fr-FR" b="1" dirty="0" smtClean="0">
              <a:latin typeface="Comic Sans MS" pitchFamily="66" charset="0"/>
              <a:sym typeface="Wingdings" pitchFamily="2" charset="2"/>
            </a:endParaRPr>
          </a:p>
          <a:p>
            <a:pPr eaLnBrk="1" hangingPunct="1">
              <a:lnSpc>
                <a:spcPct val="90000"/>
              </a:lnSpc>
              <a:buFont typeface="Monotype Sorts"/>
              <a:buNone/>
            </a:pPr>
            <a:endParaRPr lang="fr-FR" sz="2400" dirty="0" smtClean="0">
              <a:latin typeface="Comic Sans MS" pitchFamily="66" charset="0"/>
              <a:sym typeface="Wingdings" pitchFamily="2" charset="2"/>
            </a:endParaRPr>
          </a:p>
          <a:p>
            <a:pPr eaLnBrk="1" hangingPunct="1">
              <a:lnSpc>
                <a:spcPct val="90000"/>
              </a:lnSpc>
              <a:buFont typeface="Monotype Sorts"/>
              <a:buNone/>
            </a:pPr>
            <a:r>
              <a:rPr lang="fr-FR" b="1" dirty="0" smtClean="0">
                <a:latin typeface="Comic Sans MS" pitchFamily="66" charset="0"/>
                <a:sym typeface="Wingdings" pitchFamily="2" charset="2"/>
              </a:rPr>
              <a:t></a:t>
            </a:r>
            <a:r>
              <a:rPr lang="fr-FR" dirty="0" smtClean="0">
                <a:latin typeface="Comic Sans MS" pitchFamily="66" charset="0"/>
                <a:sym typeface="Wingdings" pitchFamily="2" charset="2"/>
              </a:rPr>
              <a:t>en CFA (apprentissage)</a:t>
            </a:r>
          </a:p>
        </p:txBody>
      </p:sp>
      <p:sp>
        <p:nvSpPr>
          <p:cNvPr id="21510" name="AutoShape 2"/>
          <p:cNvSpPr>
            <a:spLocks noChangeArrowheads="1"/>
          </p:cNvSpPr>
          <p:nvPr/>
        </p:nvSpPr>
        <p:spPr bwMode="auto">
          <a:xfrm>
            <a:off x="4648200" y="3552825"/>
            <a:ext cx="4038600" cy="1447800"/>
          </a:xfrm>
          <a:prstGeom prst="leftArrowCallout">
            <a:avLst>
              <a:gd name="adj1" fmla="val 25000"/>
              <a:gd name="adj2" fmla="val 25000"/>
              <a:gd name="adj3" fmla="val 50365"/>
              <a:gd name="adj4" fmla="val 66667"/>
            </a:avLst>
          </a:prstGeom>
          <a:solidFill>
            <a:schemeClr val="accent6">
              <a:lumMod val="40000"/>
              <a:lumOff val="60000"/>
            </a:schemeClr>
          </a:solidFill>
          <a:ln w="12700" cap="sq">
            <a:solidFill>
              <a:schemeClr val="tx1"/>
            </a:solidFill>
            <a:miter lim="800000"/>
            <a:headEnd type="none" w="sm" len="sm"/>
            <a:tailEnd type="none" w="sm" len="sm"/>
          </a:ln>
        </p:spPr>
        <p:txBody>
          <a:bodyPr wrap="none" anchor="ctr"/>
          <a:lstStyle/>
          <a:p>
            <a:pPr algn="ctr">
              <a:defRPr/>
            </a:pPr>
            <a:endParaRPr lang="fr-FR" dirty="0">
              <a:solidFill>
                <a:srgbClr val="FF0000"/>
              </a:solidFill>
              <a:latin typeface="Comic Sans MS" pitchFamily="66" charset="0"/>
              <a:sym typeface="Wingdings" pitchFamily="2" charset="2"/>
            </a:endParaRPr>
          </a:p>
          <a:p>
            <a:pPr algn="ctr">
              <a:defRPr/>
            </a:pPr>
            <a:r>
              <a:rPr lang="fr-FR" dirty="0">
                <a:solidFill>
                  <a:srgbClr val="FF0000"/>
                </a:solidFill>
                <a:latin typeface="Comic Sans MS" pitchFamily="66" charset="0"/>
                <a:sym typeface="Wingdings" pitchFamily="2" charset="2"/>
              </a:rPr>
              <a:t> </a:t>
            </a:r>
            <a:r>
              <a:rPr lang="fr-FR" b="1" dirty="0">
                <a:solidFill>
                  <a:srgbClr val="FF0000"/>
                </a:solidFill>
                <a:latin typeface="Comic Sans MS" pitchFamily="66" charset="0"/>
                <a:sym typeface="Wingdings" pitchFamily="2" charset="2"/>
              </a:rPr>
              <a:t>à noter</a:t>
            </a:r>
            <a:r>
              <a:rPr lang="fr-FR" b="1" dirty="0">
                <a:solidFill>
                  <a:schemeClr val="tx2"/>
                </a:solidFill>
                <a:latin typeface="Comic Sans MS" pitchFamily="66" charset="0"/>
                <a:sym typeface="Wingdings" pitchFamily="2" charset="2"/>
              </a:rPr>
              <a:t> </a:t>
            </a:r>
            <a:r>
              <a:rPr lang="fr-FR" b="1" dirty="0">
                <a:solidFill>
                  <a:srgbClr val="000000"/>
                </a:solidFill>
                <a:latin typeface="Comic Sans MS" pitchFamily="66" charset="0"/>
                <a:sym typeface="Wingdings" pitchFamily="2" charset="2"/>
              </a:rPr>
              <a:t>:</a:t>
            </a:r>
          </a:p>
          <a:p>
            <a:pPr algn="ctr">
              <a:defRPr/>
            </a:pPr>
            <a:r>
              <a:rPr lang="fr-FR" b="1" dirty="0">
                <a:solidFill>
                  <a:srgbClr val="000000"/>
                </a:solidFill>
                <a:latin typeface="Comic Sans MS" pitchFamily="66" charset="0"/>
                <a:sym typeface="Wingdings" pitchFamily="2" charset="2"/>
              </a:rPr>
              <a:t> 1</a:t>
            </a:r>
            <a:r>
              <a:rPr lang="fr-FR" b="1" baseline="30000" dirty="0">
                <a:solidFill>
                  <a:srgbClr val="000000"/>
                </a:solidFill>
                <a:latin typeface="Comic Sans MS" pitchFamily="66" charset="0"/>
                <a:sym typeface="Wingdings" pitchFamily="2" charset="2"/>
              </a:rPr>
              <a:t>ère</a:t>
            </a:r>
            <a:r>
              <a:rPr lang="fr-FR" b="1" dirty="0">
                <a:solidFill>
                  <a:srgbClr val="000000"/>
                </a:solidFill>
                <a:latin typeface="Comic Sans MS" pitchFamily="66" charset="0"/>
                <a:sym typeface="Wingdings" pitchFamily="2" charset="2"/>
              </a:rPr>
              <a:t> professionnelle </a:t>
            </a:r>
            <a:endParaRPr lang="fr-FR" sz="2000" b="1" dirty="0">
              <a:solidFill>
                <a:srgbClr val="000000"/>
              </a:solidFill>
              <a:latin typeface="Comic Sans MS" pitchFamily="66" charset="0"/>
              <a:sym typeface="Wingdings" pitchFamily="2" charset="2"/>
            </a:endParaRPr>
          </a:p>
          <a:p>
            <a:pPr algn="ctr">
              <a:spcBef>
                <a:spcPct val="50000"/>
              </a:spcBef>
              <a:defRPr/>
            </a:pPr>
            <a:endParaRPr lang="fr-FR" sz="1600" b="1" dirty="0">
              <a:solidFill>
                <a:srgbClr val="808080"/>
              </a:solidFill>
              <a:latin typeface="Comic Sans MS" pitchFamily="66" charset="0"/>
              <a:sym typeface="Wingdings" pitchFamily="2" charset="2"/>
            </a:endParaRPr>
          </a:p>
        </p:txBody>
      </p:sp>
      <p:sp>
        <p:nvSpPr>
          <p:cNvPr id="18439" name="Text Box 6"/>
          <p:cNvSpPr txBox="1">
            <a:spLocks noChangeArrowheads="1"/>
          </p:cNvSpPr>
          <p:nvPr/>
        </p:nvSpPr>
        <p:spPr bwMode="auto">
          <a:xfrm>
            <a:off x="5638800" y="5638800"/>
            <a:ext cx="3124200" cy="369888"/>
          </a:xfrm>
          <a:prstGeom prst="rect">
            <a:avLst/>
          </a:prstGeom>
          <a:noFill/>
          <a:ln w="12700" cap="sq">
            <a:noFill/>
            <a:miter lim="800000"/>
            <a:headEnd type="none" w="sm" len="sm"/>
            <a:tailEnd type="none" w="sm" len="sm"/>
          </a:ln>
        </p:spPr>
        <p:txBody>
          <a:bodyPr>
            <a:spAutoFit/>
          </a:bodyPr>
          <a:lstStyle/>
          <a:p>
            <a:pPr algn="ctr">
              <a:spcBef>
                <a:spcPct val="50000"/>
              </a:spcBef>
            </a:pPr>
            <a:endParaRPr lang="fr-FR" b="1">
              <a:latin typeface="Comic Sans MS" pitchFamily="66" charset="0"/>
            </a:endParaRPr>
          </a:p>
        </p:txBody>
      </p:sp>
      <p:sp>
        <p:nvSpPr>
          <p:cNvPr id="21512" name="AutoShape 7"/>
          <p:cNvSpPr>
            <a:spLocks noChangeArrowheads="1"/>
          </p:cNvSpPr>
          <p:nvPr/>
        </p:nvSpPr>
        <p:spPr bwMode="auto">
          <a:xfrm>
            <a:off x="4295774" y="5133974"/>
            <a:ext cx="4668714" cy="1535385"/>
          </a:xfrm>
          <a:prstGeom prst="leftArrowCallout">
            <a:avLst>
              <a:gd name="adj1" fmla="val 25000"/>
              <a:gd name="adj2" fmla="val 25000"/>
              <a:gd name="adj3" fmla="val 61601"/>
              <a:gd name="adj4" fmla="val 66667"/>
            </a:avLst>
          </a:prstGeom>
          <a:solidFill>
            <a:schemeClr val="accent6">
              <a:lumMod val="40000"/>
              <a:lumOff val="60000"/>
            </a:schemeClr>
          </a:solidFill>
          <a:ln w="12700" cap="sq">
            <a:solidFill>
              <a:schemeClr val="tx1"/>
            </a:solidFill>
            <a:miter lim="800000"/>
            <a:headEnd type="none" w="sm" len="sm"/>
            <a:tailEnd type="none" w="sm" len="sm"/>
          </a:ln>
        </p:spPr>
        <p:txBody>
          <a:bodyPr wrap="none" anchor="ctr"/>
          <a:lstStyle/>
          <a:p>
            <a:pPr algn="ctr">
              <a:lnSpc>
                <a:spcPct val="90000"/>
              </a:lnSpc>
              <a:spcBef>
                <a:spcPct val="50000"/>
              </a:spcBef>
              <a:defRPr/>
            </a:pPr>
            <a:endParaRPr lang="fr-FR" dirty="0">
              <a:solidFill>
                <a:srgbClr val="FF0000"/>
              </a:solidFill>
              <a:latin typeface="Comic Sans MS" pitchFamily="66" charset="0"/>
              <a:sym typeface="Wingdings" pitchFamily="2" charset="2"/>
            </a:endParaRPr>
          </a:p>
          <a:p>
            <a:pPr algn="ctr">
              <a:lnSpc>
                <a:spcPct val="90000"/>
              </a:lnSpc>
              <a:spcBef>
                <a:spcPct val="50000"/>
              </a:spcBef>
              <a:defRPr/>
            </a:pPr>
            <a:r>
              <a:rPr lang="fr-FR" dirty="0">
                <a:solidFill>
                  <a:srgbClr val="FF0000"/>
                </a:solidFill>
                <a:latin typeface="Comic Sans MS" pitchFamily="66" charset="0"/>
                <a:sym typeface="Wingdings" pitchFamily="2" charset="2"/>
              </a:rPr>
              <a:t> </a:t>
            </a:r>
            <a:r>
              <a:rPr lang="fr-FR" b="1" dirty="0">
                <a:solidFill>
                  <a:srgbClr val="FF0000"/>
                </a:solidFill>
                <a:latin typeface="Comic Sans MS" pitchFamily="66" charset="0"/>
                <a:sym typeface="Wingdings" pitchFamily="2" charset="2"/>
              </a:rPr>
              <a:t>à noter</a:t>
            </a:r>
            <a:r>
              <a:rPr lang="fr-FR" b="1" dirty="0">
                <a:solidFill>
                  <a:schemeClr val="tx2"/>
                </a:solidFill>
                <a:latin typeface="Comic Sans MS" pitchFamily="66" charset="0"/>
                <a:sym typeface="Wingdings" pitchFamily="2" charset="2"/>
              </a:rPr>
              <a:t> </a:t>
            </a:r>
            <a:r>
              <a:rPr lang="fr-FR" b="1" dirty="0">
                <a:solidFill>
                  <a:srgbClr val="000000"/>
                </a:solidFill>
                <a:latin typeface="Comic Sans MS" pitchFamily="66" charset="0"/>
                <a:sym typeface="Wingdings" pitchFamily="2" charset="2"/>
              </a:rPr>
              <a:t>:</a:t>
            </a:r>
          </a:p>
          <a:p>
            <a:pPr algn="ctr">
              <a:lnSpc>
                <a:spcPct val="90000"/>
              </a:lnSpc>
              <a:spcBef>
                <a:spcPct val="50000"/>
              </a:spcBef>
              <a:defRPr/>
            </a:pPr>
            <a:r>
              <a:rPr lang="fr-FR" b="1" dirty="0">
                <a:solidFill>
                  <a:srgbClr val="000000"/>
                </a:solidFill>
                <a:latin typeface="Comic Sans MS" pitchFamily="66" charset="0"/>
                <a:sym typeface="Wingdings" pitchFamily="2" charset="2"/>
              </a:rPr>
              <a:t> en 2</a:t>
            </a:r>
            <a:r>
              <a:rPr lang="fr-FR" b="1" baseline="30000" dirty="0">
                <a:solidFill>
                  <a:srgbClr val="000000"/>
                </a:solidFill>
                <a:latin typeface="Comic Sans MS" pitchFamily="66" charset="0"/>
                <a:sym typeface="Wingdings" pitchFamily="2" charset="2"/>
              </a:rPr>
              <a:t>nde</a:t>
            </a:r>
            <a:r>
              <a:rPr lang="fr-FR" b="1" dirty="0">
                <a:solidFill>
                  <a:srgbClr val="000000"/>
                </a:solidFill>
                <a:latin typeface="Comic Sans MS" pitchFamily="66" charset="0"/>
                <a:sym typeface="Wingdings" pitchFamily="2" charset="2"/>
              </a:rPr>
              <a:t> ou 1</a:t>
            </a:r>
            <a:r>
              <a:rPr lang="fr-FR" b="1" baseline="30000" dirty="0">
                <a:solidFill>
                  <a:srgbClr val="000000"/>
                </a:solidFill>
                <a:latin typeface="Comic Sans MS" pitchFamily="66" charset="0"/>
                <a:sym typeface="Wingdings" pitchFamily="2" charset="2"/>
              </a:rPr>
              <a:t>ère</a:t>
            </a:r>
            <a:r>
              <a:rPr lang="fr-FR" b="1" dirty="0">
                <a:solidFill>
                  <a:srgbClr val="000000"/>
                </a:solidFill>
                <a:latin typeface="Comic Sans MS" pitchFamily="66" charset="0"/>
                <a:sym typeface="Wingdings" pitchFamily="2" charset="2"/>
              </a:rPr>
              <a:t> professionnelle</a:t>
            </a:r>
          </a:p>
          <a:p>
            <a:pPr algn="ctr">
              <a:lnSpc>
                <a:spcPct val="90000"/>
              </a:lnSpc>
              <a:spcBef>
                <a:spcPct val="50000"/>
              </a:spcBef>
              <a:defRPr/>
            </a:pPr>
            <a:r>
              <a:rPr lang="fr-FR" b="1" dirty="0">
                <a:solidFill>
                  <a:srgbClr val="000000"/>
                </a:solidFill>
                <a:latin typeface="Comic Sans MS" pitchFamily="66" charset="0"/>
                <a:sym typeface="Wingdings" pitchFamily="2" charset="2"/>
              </a:rPr>
              <a:t>recherche d’un employeur</a:t>
            </a:r>
          </a:p>
          <a:p>
            <a:pPr algn="ctr">
              <a:lnSpc>
                <a:spcPct val="90000"/>
              </a:lnSpc>
              <a:spcBef>
                <a:spcPct val="50000"/>
              </a:spcBef>
              <a:defRPr/>
            </a:pPr>
            <a:r>
              <a:rPr lang="fr-FR" b="1" dirty="0">
                <a:solidFill>
                  <a:srgbClr val="000000"/>
                </a:solidFill>
                <a:latin typeface="Comic Sans MS" pitchFamily="66" charset="0"/>
                <a:sym typeface="Wingdings" pitchFamily="2" charset="2"/>
              </a:rPr>
              <a:t>par l ’élève et sa famille</a:t>
            </a:r>
          </a:p>
          <a:p>
            <a:pPr algn="ctr">
              <a:spcBef>
                <a:spcPct val="50000"/>
              </a:spcBef>
              <a:defRPr/>
            </a:pPr>
            <a:endParaRPr lang="fr-FR" sz="1600" b="1" dirty="0">
              <a:solidFill>
                <a:srgbClr val="808080"/>
              </a:solidFill>
              <a:latin typeface="Comic Sans MS" pitchFamily="66"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blinds(horizontal)">
                                      <p:cBhvr>
                                        <p:cTn id="7" dur="500"/>
                                        <p:tgtEl>
                                          <p:spTgt spid="18435">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0" dur="500"/>
                                        <p:tgtEl>
                                          <p:spTgt spid="184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436">
                                            <p:bg/>
                                          </p:spTgt>
                                        </p:tgtEl>
                                        <p:attrNameLst>
                                          <p:attrName>style.visibility</p:attrName>
                                        </p:attrNameLst>
                                      </p:cBhvr>
                                      <p:to>
                                        <p:strVal val="visible"/>
                                      </p:to>
                                    </p:set>
                                    <p:animEffect transition="in" filter="blinds(horizontal)">
                                      <p:cBhvr>
                                        <p:cTn id="15" dur="500"/>
                                        <p:tgtEl>
                                          <p:spTgt spid="18436">
                                            <p:bg/>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20" dur="500"/>
                                        <p:tgtEl>
                                          <p:spTgt spid="1843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25" dur="500"/>
                                        <p:tgtEl>
                                          <p:spTgt spid="1843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436">
                                            <p:txEl>
                                              <p:pRg st="5" end="5"/>
                                            </p:txEl>
                                          </p:spTgt>
                                        </p:tgtEl>
                                        <p:attrNameLst>
                                          <p:attrName>style.visibility</p:attrName>
                                        </p:attrNameLst>
                                      </p:cBhvr>
                                      <p:to>
                                        <p:strVal val="visible"/>
                                      </p:to>
                                    </p:set>
                                    <p:animEffect transition="in" filter="blinds(horizontal)">
                                      <p:cBhvr>
                                        <p:cTn id="30" dur="500"/>
                                        <p:tgtEl>
                                          <p:spTgt spid="18436">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510"/>
                                        </p:tgtEl>
                                        <p:attrNameLst>
                                          <p:attrName>style.visibility</p:attrName>
                                        </p:attrNameLst>
                                      </p:cBhvr>
                                      <p:to>
                                        <p:strVal val="visible"/>
                                      </p:to>
                                    </p:set>
                                    <p:animEffect transition="in" filter="blinds(horizontal)">
                                      <p:cBhvr>
                                        <p:cTn id="33" dur="500"/>
                                        <p:tgtEl>
                                          <p:spTgt spid="21510"/>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1512"/>
                                        </p:tgtEl>
                                        <p:attrNameLst>
                                          <p:attrName>style.visibility</p:attrName>
                                        </p:attrNameLst>
                                      </p:cBhvr>
                                      <p:to>
                                        <p:strVal val="visible"/>
                                      </p:to>
                                    </p:set>
                                    <p:animEffect transition="in" filter="blinds(horizontal)">
                                      <p:cBhvr>
                                        <p:cTn id="3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P spid="18436" grpId="0" build="p" animBg="1"/>
      <p:bldP spid="21510" grpId="0" animBg="1"/>
      <p:bldP spid="215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19955"/>
            <a:ext cx="4118435" cy="1523494"/>
          </a:xfrm>
          <a:prstGeom prst="rect">
            <a:avLst/>
          </a:prstGeom>
          <a:noFill/>
        </p:spPr>
        <p:txBody>
          <a:bodyPr wrap="none" rtlCol="0">
            <a:spAutoFit/>
          </a:bodyPr>
          <a:lstStyle/>
          <a:p>
            <a:pPr algn="ctr"/>
            <a:r>
              <a:rPr lang="fr-FR" sz="2400" b="1" dirty="0" smtClean="0">
                <a:solidFill>
                  <a:srgbClr val="7030A0"/>
                </a:solidFill>
                <a:latin typeface="Comic Sans MS" panose="030F0702030302020204" pitchFamily="66" charset="0"/>
              </a:rPr>
              <a:t>Dossier de candidature</a:t>
            </a:r>
          </a:p>
          <a:p>
            <a:endParaRPr lang="fr-FR" sz="1000" b="1" dirty="0" smtClean="0">
              <a:solidFill>
                <a:srgbClr val="7030A0"/>
              </a:solidFill>
              <a:latin typeface="Comic Sans MS" panose="030F0702030302020204" pitchFamily="66" charset="0"/>
            </a:endParaRPr>
          </a:p>
          <a:p>
            <a:r>
              <a:rPr lang="fr-FR" sz="2400" b="1" dirty="0" smtClean="0">
                <a:solidFill>
                  <a:srgbClr val="7030A0"/>
                </a:solidFill>
                <a:latin typeface="Comic Sans MS" panose="030F0702030302020204" pitchFamily="66" charset="0"/>
              </a:rPr>
              <a:t>en Première Technologique</a:t>
            </a:r>
          </a:p>
          <a:p>
            <a:endParaRPr lang="fr-FR" sz="900" b="1" dirty="0">
              <a:solidFill>
                <a:srgbClr val="7030A0"/>
              </a:solidFill>
              <a:latin typeface="Comic Sans MS" panose="030F0702030302020204" pitchFamily="66" charset="0"/>
            </a:endParaRPr>
          </a:p>
          <a:p>
            <a:r>
              <a:rPr lang="fr-FR" sz="2400" b="1" dirty="0" smtClean="0">
                <a:solidFill>
                  <a:srgbClr val="7030A0"/>
                </a:solidFill>
                <a:latin typeface="Comic Sans MS" panose="030F0702030302020204" pitchFamily="66" charset="0"/>
              </a:rPr>
              <a:t>   et Professionnelle</a:t>
            </a:r>
            <a:endParaRPr lang="fr-FR" sz="2400" b="1" dirty="0">
              <a:solidFill>
                <a:srgbClr val="7030A0"/>
              </a:solidFill>
              <a:latin typeface="Comic Sans MS" panose="030F0702030302020204" pitchFamily="66" charset="0"/>
            </a:endParaRPr>
          </a:p>
        </p:txBody>
      </p:sp>
      <p:pic>
        <p:nvPicPr>
          <p:cNvPr id="6" name="Image 5"/>
          <p:cNvPicPr>
            <a:picLocks noChangeAspect="1"/>
          </p:cNvPicPr>
          <p:nvPr/>
        </p:nvPicPr>
        <p:blipFill>
          <a:blip r:embed="rId2"/>
          <a:stretch>
            <a:fillRect/>
          </a:stretch>
        </p:blipFill>
        <p:spPr>
          <a:xfrm>
            <a:off x="4355976" y="85317"/>
            <a:ext cx="4680520" cy="6708745"/>
          </a:xfrm>
          <a:prstGeom prst="rect">
            <a:avLst/>
          </a:prstGeom>
        </p:spPr>
      </p:pic>
      <p:sp>
        <p:nvSpPr>
          <p:cNvPr id="7" name="Rectangle à coins arrondis 6"/>
          <p:cNvSpPr/>
          <p:nvPr/>
        </p:nvSpPr>
        <p:spPr>
          <a:xfrm flipV="1">
            <a:off x="4355975" y="4581128"/>
            <a:ext cx="3672409" cy="158417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09244" y="5396752"/>
            <a:ext cx="3899945" cy="1152128"/>
          </a:xfrm>
          <a:prstGeom prst="wedgeRoundRectCallout">
            <a:avLst>
              <a:gd name="adj1" fmla="val 59734"/>
              <a:gd name="adj2" fmla="val -100632"/>
              <a:gd name="adj3" fmla="val 16667"/>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FF0000"/>
                </a:solidFill>
              </a:rPr>
              <a:t>Possibilité de choisir 5 établissements.</a:t>
            </a:r>
          </a:p>
          <a:p>
            <a:pPr algn="ctr"/>
            <a:r>
              <a:rPr lang="fr-FR" sz="1600" dirty="0" smtClean="0">
                <a:solidFill>
                  <a:srgbClr val="FF0000"/>
                </a:solidFill>
              </a:rPr>
              <a:t>Par sécurité élargir les vœux.</a:t>
            </a:r>
            <a:endParaRPr lang="fr-FR" sz="1600" dirty="0">
              <a:solidFill>
                <a:srgbClr val="FF0000"/>
              </a:solidFill>
            </a:endParaRPr>
          </a:p>
        </p:txBody>
      </p:sp>
    </p:spTree>
    <p:extLst>
      <p:ext uri="{BB962C8B-B14F-4D97-AF65-F5344CB8AC3E}">
        <p14:creationId xmlns:p14="http://schemas.microsoft.com/office/powerpoint/2010/main" xmlns="" val="26356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6632"/>
            <a:ext cx="8229600" cy="6624736"/>
          </a:xfrm>
        </p:spPr>
        <p:txBody>
          <a:bodyPr/>
          <a:lstStyle/>
          <a:p>
            <a:pPr marL="741363" lvl="1" indent="-284163" algn="ctr">
              <a:spcBef>
                <a:spcPts val="600"/>
              </a:spcBef>
              <a:buClr>
                <a:srgbClr val="7030A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800" b="1" dirty="0" smtClean="0">
                <a:solidFill>
                  <a:srgbClr val="7030A0"/>
                </a:solidFill>
                <a:latin typeface="Calibri" pitchFamily="34" charset="0"/>
                <a:ea typeface="SimSun" pitchFamily="2" charset="-122"/>
                <a:cs typeface="Calibri" pitchFamily="34" charset="0"/>
              </a:rPr>
              <a:t>Les ressources pour s’informer</a:t>
            </a:r>
          </a:p>
          <a:p>
            <a:pPr marL="741363" lvl="1" indent="-284163" algn="ctr">
              <a:spcBef>
                <a:spcPts val="600"/>
              </a:spcBef>
              <a:buClr>
                <a:srgbClr val="7030A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2800" b="1"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 site académique  </a:t>
            </a:r>
            <a:r>
              <a:rPr lang="fr-FR" u="sng" dirty="0" smtClean="0">
                <a:solidFill>
                  <a:srgbClr val="7030A0"/>
                </a:solidFill>
                <a:latin typeface="Calibri" pitchFamily="34" charset="0"/>
                <a:ea typeface="SimSun" pitchFamily="2" charset="-122"/>
                <a:cs typeface="Calibri" pitchFamily="34" charset="0"/>
              </a:rPr>
              <a:t>www.ac-versailles.fr</a:t>
            </a:r>
            <a:endParaRPr lang="fr-FR" u="sng" dirty="0" smtClean="0">
              <a:solidFill>
                <a:srgbClr val="7030A0"/>
              </a:solidFill>
              <a:latin typeface="Calibri" pitchFamily="34" charset="0"/>
              <a:ea typeface="SimSun" pitchFamily="2" charset="-122"/>
              <a:cs typeface="Calibri" pitchFamily="34" charset="0"/>
              <a:hlinkClick r:id="rId2"/>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smtClean="0">
              <a:solidFill>
                <a:srgbClr val="7030A0"/>
              </a:solidFill>
              <a:latin typeface="Tahoma"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 CIO  </a:t>
            </a:r>
            <a:r>
              <a:rPr lang="fr-FR" u="sng" dirty="0" smtClean="0">
                <a:solidFill>
                  <a:srgbClr val="7030A0"/>
                </a:solidFill>
                <a:latin typeface="Calibri" pitchFamily="34" charset="0"/>
                <a:ea typeface="SimSun" pitchFamily="2" charset="-122"/>
                <a:cs typeface="Calibri" pitchFamily="34" charset="0"/>
              </a:rPr>
              <a:t>www.ac-versailles.fr/public/ermont</a:t>
            </a:r>
            <a:endParaRPr lang="fr-FR"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 CIO </a:t>
            </a:r>
            <a:r>
              <a:rPr lang="fr-FR" u="sng" dirty="0" smtClean="0">
                <a:solidFill>
                  <a:srgbClr val="7030A0"/>
                </a:solidFill>
                <a:latin typeface="Calibri" pitchFamily="34" charset="0"/>
                <a:ea typeface="SimSun" pitchFamily="2" charset="-122"/>
                <a:cs typeface="Calibri" pitchFamily="34" charset="0"/>
              </a:rPr>
              <a:t>www.ac-versailles.fr/public/cio-saint-germain/</a:t>
            </a: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 Portail Éducation Nationale  </a:t>
            </a:r>
            <a:r>
              <a:rPr lang="fr-FR" u="sng" dirty="0" smtClean="0">
                <a:solidFill>
                  <a:srgbClr val="7030A0"/>
                </a:solidFill>
                <a:latin typeface="Calibri" pitchFamily="34" charset="0"/>
                <a:ea typeface="SimSun" pitchFamily="2" charset="-122"/>
                <a:cs typeface="Calibri" pitchFamily="34" charset="0"/>
              </a:rPr>
              <a:t>www.education.gouv.fr</a:t>
            </a:r>
          </a:p>
          <a:p>
            <a:pPr marL="741363" lvl="1" indent="-284163">
              <a:spcBef>
                <a:spcPts val="600"/>
              </a:spcBef>
              <a:buClr>
                <a:srgbClr val="7030A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u="sng"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L’ONISEP  </a:t>
            </a:r>
            <a:r>
              <a:rPr lang="fr-FR" u="sng" dirty="0" smtClean="0">
                <a:solidFill>
                  <a:srgbClr val="7030A0"/>
                </a:solidFill>
                <a:latin typeface="Calibri" pitchFamily="34" charset="0"/>
                <a:ea typeface="SimSun" pitchFamily="2" charset="-122"/>
                <a:cs typeface="Calibri" pitchFamily="34" charset="0"/>
              </a:rPr>
              <a:t>www.onisep.fr</a:t>
            </a:r>
            <a:endParaRPr lang="fr-FR" u="sng" dirty="0" smtClean="0">
              <a:solidFill>
                <a:srgbClr val="7030A0"/>
              </a:solidFill>
              <a:latin typeface="Calibri" pitchFamily="34" charset="0"/>
              <a:ea typeface="SimSun" pitchFamily="2" charset="-122"/>
              <a:cs typeface="Calibri" pitchFamily="34" charset="0"/>
              <a:hlinkClick r:id="rId3"/>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 CIDJ  </a:t>
            </a:r>
            <a:r>
              <a:rPr lang="fr-FR" u="sng" dirty="0" smtClean="0">
                <a:solidFill>
                  <a:srgbClr val="7030A0"/>
                </a:solidFill>
                <a:latin typeface="Calibri" pitchFamily="34" charset="0"/>
                <a:ea typeface="SimSun" pitchFamily="2" charset="-122"/>
                <a:cs typeface="Calibri" pitchFamily="34" charset="0"/>
              </a:rPr>
              <a:t>www.cidj.fr</a:t>
            </a:r>
            <a:r>
              <a:rPr lang="fr-FR" dirty="0" smtClean="0">
                <a:solidFill>
                  <a:srgbClr val="7030A0"/>
                </a:solidFill>
                <a:latin typeface="Calibri" pitchFamily="34" charset="0"/>
                <a:ea typeface="SimSun" pitchFamily="2" charset="-122"/>
                <a:cs typeface="Calibri" pitchFamily="34" charset="0"/>
              </a:rPr>
              <a:t>  </a:t>
            </a: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Les métiers et formations en Ile de France  </a:t>
            </a:r>
            <a:r>
              <a:rPr lang="fr-FR" u="sng" dirty="0" smtClean="0">
                <a:solidFill>
                  <a:srgbClr val="7030A0"/>
                </a:solidFill>
                <a:latin typeface="Calibri" pitchFamily="34" charset="0"/>
                <a:ea typeface="SimSun" pitchFamily="2" charset="-122"/>
                <a:cs typeface="Calibri" pitchFamily="34" charset="0"/>
                <a:hlinkClick r:id="rId4"/>
              </a:rPr>
              <a:t>www.lesmetiers.net</a:t>
            </a:r>
            <a:endParaRPr lang="fr-FR" u="sng"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u="sng"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solidFill>
                  <a:srgbClr val="7030A0"/>
                </a:solidFill>
                <a:latin typeface="Calibri" pitchFamily="34" charset="0"/>
                <a:ea typeface="SimSun" pitchFamily="2" charset="-122"/>
                <a:cs typeface="Calibri" pitchFamily="34" charset="0"/>
              </a:rPr>
              <a:t>Les études en Europe </a:t>
            </a:r>
            <a:r>
              <a:rPr lang="fr-FR" u="sng" dirty="0" smtClean="0">
                <a:solidFill>
                  <a:srgbClr val="7030A0"/>
                </a:solidFill>
                <a:latin typeface="Calibri" pitchFamily="34" charset="0"/>
                <a:ea typeface="SimSun" pitchFamily="2" charset="-122"/>
                <a:cs typeface="Calibri" pitchFamily="34" charset="0"/>
              </a:rPr>
              <a:t>www.euroguidance-france.org</a:t>
            </a: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u="sng"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u="sng"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smtClean="0">
              <a:solidFill>
                <a:srgbClr val="7030A0"/>
              </a:solidFill>
              <a:latin typeface="Calibri" pitchFamily="34" charset="0"/>
              <a:ea typeface="SimSun" pitchFamily="2" charset="-122"/>
              <a:cs typeface="Calibri" pitchFamily="34" charset="0"/>
            </a:endParaRPr>
          </a:p>
          <a:p>
            <a:pPr marL="741363" lvl="1" indent="-284163">
              <a:spcBef>
                <a:spcPts val="600"/>
              </a:spcBef>
              <a:buClr>
                <a:srgbClr val="7030A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u="sng" dirty="0" smtClean="0">
              <a:solidFill>
                <a:srgbClr val="7030A0"/>
              </a:solidFill>
              <a:latin typeface="Calibri" pitchFamily="34" charset="0"/>
              <a:ea typeface="SimSun" pitchFamily="2" charset="-122"/>
              <a:cs typeface="Calibri" pitchFamily="34" charset="0"/>
            </a:endParaRPr>
          </a:p>
          <a:p>
            <a:pPr>
              <a:buNone/>
            </a:pPr>
            <a:endParaRPr lang="fr-FR"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ctrTitle"/>
          </p:nvPr>
        </p:nvSpPr>
        <p:spPr>
          <a:xfrm>
            <a:off x="714375" y="2286000"/>
            <a:ext cx="7772400" cy="2071688"/>
          </a:xfrm>
        </p:spPr>
        <p:txBody>
          <a:bodyPr rtlCol="0"/>
          <a:lstStyle/>
          <a:p>
            <a:pPr eaLnBrk="1" fontAlgn="auto" hangingPunct="1">
              <a:spcAft>
                <a:spcPts val="0"/>
              </a:spcAft>
              <a:defRPr/>
            </a:pPr>
            <a:r>
              <a:rPr lang="fr-FR" sz="6600" dirty="0" smtClean="0">
                <a:solidFill>
                  <a:srgbClr val="00B050"/>
                </a:solidFill>
                <a:effectLst>
                  <a:outerShdw blurRad="38100" dist="38100" dir="2700000" algn="tl">
                    <a:srgbClr val="000000">
                      <a:alpha val="43137"/>
                    </a:srgbClr>
                  </a:outerShdw>
                </a:effectLst>
                <a:latin typeface="Comic Sans MS" pitchFamily="66" charset="0"/>
              </a:rPr>
              <a:t>LES BACS</a:t>
            </a:r>
            <a:br>
              <a:rPr lang="fr-FR" sz="6600" dirty="0" smtClean="0">
                <a:solidFill>
                  <a:srgbClr val="00B050"/>
                </a:solidFill>
                <a:effectLst>
                  <a:outerShdw blurRad="38100" dist="38100" dir="2700000" algn="tl">
                    <a:srgbClr val="000000">
                      <a:alpha val="43137"/>
                    </a:srgbClr>
                  </a:outerShdw>
                </a:effectLst>
                <a:latin typeface="Comic Sans MS" pitchFamily="66" charset="0"/>
              </a:rPr>
            </a:br>
            <a:r>
              <a:rPr lang="fr-FR" sz="6600" dirty="0" smtClean="0">
                <a:solidFill>
                  <a:srgbClr val="00B050"/>
                </a:solidFill>
                <a:effectLst>
                  <a:outerShdw blurRad="38100" dist="38100" dir="2700000" algn="tl">
                    <a:srgbClr val="000000">
                      <a:alpha val="43137"/>
                    </a:srgbClr>
                  </a:outerShdw>
                </a:effectLst>
                <a:latin typeface="Comic Sans MS" pitchFamily="66" charset="0"/>
              </a:rPr>
              <a:t>GENERAUX</a:t>
            </a:r>
            <a:endParaRPr lang="fr-FR" sz="6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00B050"/>
                </a:solidFill>
                <a:latin typeface="Comic Sans MS" panose="030F0702030302020204" pitchFamily="66" charset="0"/>
                <a:cs typeface="Arial" panose="020B0604020202020204" pitchFamily="34" charset="0"/>
              </a:rPr>
              <a:t>Les différentes séries</a:t>
            </a:r>
            <a:endParaRPr lang="fr-FR" sz="3600" dirty="0">
              <a:solidFill>
                <a:srgbClr val="00B050"/>
              </a:solidFill>
              <a:latin typeface="Comic Sans MS" panose="030F0702030302020204" pitchFamily="66" charset="0"/>
              <a:cs typeface="Arial" panose="020B0604020202020204" pitchFamily="34" charset="0"/>
            </a:endParaRPr>
          </a:p>
        </p:txBody>
      </p:sp>
      <p:sp>
        <p:nvSpPr>
          <p:cNvPr id="3" name="Espace réservé du contenu 2"/>
          <p:cNvSpPr>
            <a:spLocks noGrp="1"/>
          </p:cNvSpPr>
          <p:nvPr>
            <p:ph idx="1"/>
          </p:nvPr>
        </p:nvSpPr>
        <p:spPr>
          <a:xfrm>
            <a:off x="25931" y="1484784"/>
            <a:ext cx="8877454" cy="1036712"/>
          </a:xfrm>
        </p:spPr>
        <p:txBody>
          <a:bodyPr/>
          <a:lstStyle/>
          <a:p>
            <a:pPr marL="136525" indent="0">
              <a:buNone/>
            </a:pPr>
            <a:r>
              <a:rPr lang="fr-FR" b="1" dirty="0" smtClean="0">
                <a:latin typeface="Calibri" panose="020F0502020204030204" pitchFamily="34" charset="0"/>
                <a:cs typeface="Arial" panose="020B0604020202020204" pitchFamily="34" charset="0"/>
              </a:rPr>
              <a:t>Les </a:t>
            </a:r>
            <a:r>
              <a:rPr lang="fr-FR" b="1" dirty="0" smtClean="0">
                <a:solidFill>
                  <a:srgbClr val="00B050"/>
                </a:solidFill>
                <a:latin typeface="Calibri" panose="020F0502020204030204" pitchFamily="34" charset="0"/>
                <a:cs typeface="Arial" panose="020B0604020202020204" pitchFamily="34" charset="0"/>
              </a:rPr>
              <a:t>3 bacs généraux </a:t>
            </a:r>
            <a:r>
              <a:rPr lang="fr-FR" b="1" dirty="0" smtClean="0">
                <a:latin typeface="Calibri" panose="020F0502020204030204" pitchFamily="34" charset="0"/>
                <a:cs typeface="Arial" panose="020B0604020202020204" pitchFamily="34" charset="0"/>
              </a:rPr>
              <a:t>(L, ES, S) permettent de donner une culture générale.</a:t>
            </a:r>
            <a:endParaRPr lang="fr-FR" b="1" dirty="0">
              <a:latin typeface="Calibri" panose="020F0502020204030204" pitchFamily="34" charset="0"/>
              <a:cs typeface="Arial" panose="020B0604020202020204" pitchFamily="34" charset="0"/>
            </a:endParaRPr>
          </a:p>
        </p:txBody>
      </p:sp>
      <p:sp>
        <p:nvSpPr>
          <p:cNvPr id="4" name="ZoneTexte 3"/>
          <p:cNvSpPr txBox="1"/>
          <p:nvPr/>
        </p:nvSpPr>
        <p:spPr>
          <a:xfrm>
            <a:off x="209608" y="2564904"/>
            <a:ext cx="8694624" cy="1815882"/>
          </a:xfrm>
          <a:prstGeom prst="rect">
            <a:avLst/>
          </a:prstGeom>
          <a:noFill/>
        </p:spPr>
        <p:txBody>
          <a:bodyPr wrap="none" rtlCol="0">
            <a:spAutoFit/>
          </a:bodyPr>
          <a:lstStyle/>
          <a:p>
            <a:r>
              <a:rPr lang="fr-FR" sz="2800" b="1" dirty="0" smtClean="0">
                <a:latin typeface="Calibri" panose="020F0502020204030204" pitchFamily="34" charset="0"/>
              </a:rPr>
              <a:t>Dans toutes les séries, l’enseignement théorique accorde</a:t>
            </a:r>
          </a:p>
          <a:p>
            <a:r>
              <a:rPr lang="fr-FR" sz="2800" b="1" dirty="0" smtClean="0">
                <a:latin typeface="Calibri" panose="020F0502020204030204" pitchFamily="34" charset="0"/>
              </a:rPr>
              <a:t>une grande place  à l’expression écrite,  le commentaire </a:t>
            </a:r>
          </a:p>
          <a:p>
            <a:r>
              <a:rPr lang="fr-FR" sz="2800" b="1" dirty="0" smtClean="0">
                <a:latin typeface="Calibri" panose="020F0502020204030204" pitchFamily="34" charset="0"/>
              </a:rPr>
              <a:t>de texte et l’argumentation, préparant ainsi la  poursuite </a:t>
            </a:r>
          </a:p>
          <a:p>
            <a:r>
              <a:rPr lang="fr-FR" sz="2800" b="1" dirty="0" smtClean="0">
                <a:latin typeface="Calibri" panose="020F0502020204030204" pitchFamily="34" charset="0"/>
              </a:rPr>
              <a:t>d’</a:t>
            </a:r>
            <a:r>
              <a:rPr lang="fr-FR" sz="2800" b="1" dirty="0" smtClean="0">
                <a:solidFill>
                  <a:srgbClr val="00B050"/>
                </a:solidFill>
                <a:latin typeface="Calibri" panose="020F0502020204030204" pitchFamily="34" charset="0"/>
              </a:rPr>
              <a:t>études supérieures longues</a:t>
            </a:r>
            <a:r>
              <a:rPr lang="fr-FR" sz="2800" b="1" dirty="0" smtClean="0">
                <a:latin typeface="Calibri" panose="020F0502020204030204" pitchFamily="34" charset="0"/>
              </a:rPr>
              <a:t>.</a:t>
            </a:r>
            <a:endParaRPr lang="fr-FR" sz="2800" b="1" dirty="0">
              <a:latin typeface="Calibri" panose="020F0502020204030204" pitchFamily="34" charset="0"/>
            </a:endParaRPr>
          </a:p>
        </p:txBody>
      </p:sp>
      <p:sp>
        <p:nvSpPr>
          <p:cNvPr id="5" name="ZoneTexte 4"/>
          <p:cNvSpPr txBox="1"/>
          <p:nvPr/>
        </p:nvSpPr>
        <p:spPr>
          <a:xfrm>
            <a:off x="251521" y="4509120"/>
            <a:ext cx="8928992" cy="1815882"/>
          </a:xfrm>
          <a:prstGeom prst="rect">
            <a:avLst/>
          </a:prstGeom>
          <a:noFill/>
        </p:spPr>
        <p:txBody>
          <a:bodyPr wrap="square" rtlCol="0">
            <a:spAutoFit/>
          </a:bodyPr>
          <a:lstStyle/>
          <a:p>
            <a:r>
              <a:rPr lang="fr-FR" sz="2800" b="1" dirty="0">
                <a:latin typeface="Calibri" panose="020F0502020204030204" pitchFamily="34" charset="0"/>
              </a:rPr>
              <a:t>L</a:t>
            </a:r>
            <a:r>
              <a:rPr lang="fr-FR" sz="2800" b="1" dirty="0" smtClean="0">
                <a:latin typeface="Calibri" panose="020F0502020204030204" pitchFamily="34" charset="0"/>
              </a:rPr>
              <a:t>es </a:t>
            </a:r>
            <a:r>
              <a:rPr lang="fr-FR" sz="2800" b="1" dirty="0" smtClean="0">
                <a:solidFill>
                  <a:srgbClr val="00B050"/>
                </a:solidFill>
                <a:latin typeface="Calibri" panose="020F0502020204030204" pitchFamily="34" charset="0"/>
              </a:rPr>
              <a:t>enseignements communs </a:t>
            </a:r>
            <a:r>
              <a:rPr lang="fr-FR" sz="2800" b="1" dirty="0" smtClean="0">
                <a:latin typeface="Calibri" panose="020F0502020204030204" pitchFamily="34" charset="0"/>
              </a:rPr>
              <a:t>en première représentent 60%  de l'emploi du temps des élèves, ce qui peut permettre au cours du 1</a:t>
            </a:r>
            <a:r>
              <a:rPr lang="fr-FR" sz="2800" b="1" baseline="30000" dirty="0" smtClean="0">
                <a:latin typeface="Calibri" panose="020F0502020204030204" pitchFamily="34" charset="0"/>
              </a:rPr>
              <a:t>er</a:t>
            </a:r>
            <a:r>
              <a:rPr lang="fr-FR" sz="2800" b="1" dirty="0" smtClean="0">
                <a:latin typeface="Calibri" panose="020F0502020204030204" pitchFamily="34" charset="0"/>
              </a:rPr>
              <a:t> trimestre  de changer de série plus facilement à l’aide de stages </a:t>
            </a:r>
            <a:r>
              <a:rPr lang="fr-FR" sz="2800" b="1" i="1" dirty="0" smtClean="0">
                <a:latin typeface="Calibri" panose="020F0502020204030204" pitchFamily="34" charset="0"/>
              </a:rPr>
              <a:t>« passerelles ».</a:t>
            </a:r>
            <a:endParaRPr lang="fr-FR" sz="2800" b="1" i="1" dirty="0">
              <a:latin typeface="Calibri" panose="020F0502020204030204" pitchFamily="34" charset="0"/>
            </a:endParaRPr>
          </a:p>
        </p:txBody>
      </p:sp>
    </p:spTree>
    <p:extLst>
      <p:ext uri="{BB962C8B-B14F-4D97-AF65-F5344CB8AC3E}">
        <p14:creationId xmlns:p14="http://schemas.microsoft.com/office/powerpoint/2010/main" xmlns="" val="36880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00B050"/>
                </a:solidFill>
                <a:latin typeface="Comic Sans MS" panose="030F0702030302020204" pitchFamily="66" charset="0"/>
              </a:rPr>
              <a:t>Les profils</a:t>
            </a:r>
            <a:endParaRPr lang="fr-FR" sz="3600" dirty="0">
              <a:solidFill>
                <a:srgbClr val="00B050"/>
              </a:solidFill>
              <a:latin typeface="Comic Sans MS" panose="030F0702030302020204" pitchFamily="66" charset="0"/>
            </a:endParaRPr>
          </a:p>
        </p:txBody>
      </p:sp>
      <p:sp>
        <p:nvSpPr>
          <p:cNvPr id="4" name="ZoneTexte 3"/>
          <p:cNvSpPr txBox="1"/>
          <p:nvPr/>
        </p:nvSpPr>
        <p:spPr>
          <a:xfrm>
            <a:off x="179512" y="2348880"/>
            <a:ext cx="8647880" cy="954107"/>
          </a:xfrm>
          <a:prstGeom prst="rect">
            <a:avLst/>
          </a:prstGeom>
          <a:noFill/>
        </p:spPr>
        <p:txBody>
          <a:bodyPr wrap="none" rtlCol="0">
            <a:spAutoFit/>
          </a:bodyPr>
          <a:lstStyle/>
          <a:p>
            <a:r>
              <a:rPr lang="fr-FR" sz="2800" b="1" dirty="0" smtClean="0">
                <a:latin typeface="Calibri" panose="020F0502020204030204" pitchFamily="34" charset="0"/>
              </a:rPr>
              <a:t>En classe de Terminale : dans chaque série l’élève choisit </a:t>
            </a:r>
          </a:p>
          <a:p>
            <a:r>
              <a:rPr lang="fr-FR" sz="2800" b="1" dirty="0" smtClean="0">
                <a:solidFill>
                  <a:srgbClr val="00B050"/>
                </a:solidFill>
                <a:latin typeface="Calibri" panose="020F0502020204030204" pitchFamily="34" charset="0"/>
              </a:rPr>
              <a:t>un enseignement de spécialité</a:t>
            </a:r>
            <a:r>
              <a:rPr lang="fr-FR" sz="2800" b="1" dirty="0" smtClean="0">
                <a:latin typeface="Calibri" panose="020F0502020204030204" pitchFamily="34" charset="0"/>
              </a:rPr>
              <a:t>.</a:t>
            </a:r>
            <a:endParaRPr lang="fr-FR" sz="2800" b="1" dirty="0">
              <a:latin typeface="Calibri" panose="020F0502020204030204" pitchFamily="34" charset="0"/>
            </a:endParaRPr>
          </a:p>
        </p:txBody>
      </p:sp>
      <p:sp>
        <p:nvSpPr>
          <p:cNvPr id="5" name="ZoneTexte 4"/>
          <p:cNvSpPr txBox="1"/>
          <p:nvPr/>
        </p:nvSpPr>
        <p:spPr>
          <a:xfrm>
            <a:off x="144766" y="4005063"/>
            <a:ext cx="9011057" cy="1384995"/>
          </a:xfrm>
          <a:prstGeom prst="rect">
            <a:avLst/>
          </a:prstGeom>
          <a:noFill/>
        </p:spPr>
        <p:txBody>
          <a:bodyPr wrap="none" rtlCol="0">
            <a:spAutoFit/>
          </a:bodyPr>
          <a:lstStyle/>
          <a:p>
            <a:r>
              <a:rPr lang="fr-FR" sz="2800" b="1" dirty="0" smtClean="0">
                <a:latin typeface="Calibri" panose="020F0502020204030204" pitchFamily="34" charset="0"/>
              </a:rPr>
              <a:t>Choisir un </a:t>
            </a:r>
            <a:r>
              <a:rPr lang="fr-FR" sz="2800" b="1" dirty="0" smtClean="0">
                <a:solidFill>
                  <a:srgbClr val="00B050"/>
                </a:solidFill>
                <a:latin typeface="Calibri" panose="020F0502020204030204" pitchFamily="34" charset="0"/>
              </a:rPr>
              <a:t>profil</a:t>
            </a:r>
            <a:r>
              <a:rPr lang="fr-FR" sz="2800" b="1" dirty="0" smtClean="0">
                <a:latin typeface="Calibri" panose="020F0502020204030204" pitchFamily="34" charset="0"/>
              </a:rPr>
              <a:t>, c’est </a:t>
            </a:r>
            <a:r>
              <a:rPr lang="fr-FR" sz="2800" b="1" dirty="0" smtClean="0">
                <a:solidFill>
                  <a:srgbClr val="00B050"/>
                </a:solidFill>
                <a:latin typeface="Calibri" panose="020F0502020204030204" pitchFamily="34" charset="0"/>
              </a:rPr>
              <a:t>renforcer le poids d’une des matières</a:t>
            </a:r>
          </a:p>
          <a:p>
            <a:r>
              <a:rPr lang="fr-FR" sz="2800" b="1" dirty="0" smtClean="0">
                <a:latin typeface="Calibri" panose="020F0502020204030204" pitchFamily="34" charset="0"/>
              </a:rPr>
              <a:t>du bac préparé, tant au niveau horaire qu’au niveau</a:t>
            </a:r>
          </a:p>
          <a:p>
            <a:r>
              <a:rPr lang="fr-FR" sz="2800" b="1" dirty="0" smtClean="0">
                <a:latin typeface="Calibri" panose="020F0502020204030204" pitchFamily="34" charset="0"/>
              </a:rPr>
              <a:t>du coefficient au bac.</a:t>
            </a:r>
            <a:endParaRPr lang="fr-FR" sz="2800" b="1" dirty="0">
              <a:latin typeface="Calibri" panose="020F0502020204030204" pitchFamily="34" charset="0"/>
            </a:endParaRPr>
          </a:p>
        </p:txBody>
      </p:sp>
    </p:spTree>
    <p:extLst>
      <p:ext uri="{BB962C8B-B14F-4D97-AF65-F5344CB8AC3E}">
        <p14:creationId xmlns:p14="http://schemas.microsoft.com/office/powerpoint/2010/main" xmlns="" val="2206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normAutofit/>
          </a:bodyPr>
          <a:lstStyle/>
          <a:p>
            <a:r>
              <a:rPr lang="fr-FR" sz="3600" dirty="0" smtClean="0">
                <a:solidFill>
                  <a:srgbClr val="00B050"/>
                </a:solidFill>
                <a:latin typeface="Comic Sans MS" panose="030F0702030302020204" pitchFamily="66" charset="0"/>
              </a:rPr>
              <a:t>Après un Bac Général</a:t>
            </a:r>
            <a:endParaRPr lang="fr-FR" sz="3600" dirty="0">
              <a:solidFill>
                <a:srgbClr val="00B050"/>
              </a:solidFill>
              <a:latin typeface="Comic Sans MS" panose="030F0702030302020204" pitchFamily="66" charset="0"/>
            </a:endParaRPr>
          </a:p>
        </p:txBody>
      </p:sp>
      <p:sp>
        <p:nvSpPr>
          <p:cNvPr id="4" name="ZoneTexte 3"/>
          <p:cNvSpPr txBox="1"/>
          <p:nvPr/>
        </p:nvSpPr>
        <p:spPr>
          <a:xfrm>
            <a:off x="179512" y="1124744"/>
            <a:ext cx="9020418" cy="1200329"/>
          </a:xfrm>
          <a:prstGeom prst="rect">
            <a:avLst/>
          </a:prstGeom>
          <a:noFill/>
        </p:spPr>
        <p:txBody>
          <a:bodyPr wrap="none" rtlCol="0">
            <a:spAutoFit/>
          </a:bodyPr>
          <a:lstStyle/>
          <a:p>
            <a:r>
              <a:rPr lang="fr-FR" sz="2400" b="1" dirty="0" smtClean="0">
                <a:solidFill>
                  <a:srgbClr val="00B050"/>
                </a:solidFill>
              </a:rPr>
              <a:t>Filières universitaires </a:t>
            </a:r>
            <a:r>
              <a:rPr lang="fr-FR" sz="2400" b="1" dirty="0" smtClean="0"/>
              <a:t>: pour 3 à 5 ans d’études au minimum.</a:t>
            </a:r>
          </a:p>
          <a:p>
            <a:r>
              <a:rPr lang="fr-FR" sz="2400" b="1" dirty="0" smtClean="0"/>
              <a:t>En théorie, un bachelier peut s’inscrire </a:t>
            </a:r>
            <a:r>
              <a:rPr lang="fr-FR" sz="2400" b="1" dirty="0"/>
              <a:t> </a:t>
            </a:r>
            <a:r>
              <a:rPr lang="fr-FR" sz="2400" b="1" dirty="0" smtClean="0"/>
              <a:t>dans n’importe</a:t>
            </a:r>
          </a:p>
          <a:p>
            <a:r>
              <a:rPr lang="fr-FR" sz="2400" b="1" dirty="0" smtClean="0"/>
              <a:t>quelle filière.</a:t>
            </a:r>
            <a:endParaRPr lang="fr-FR" sz="2400" b="1" dirty="0"/>
          </a:p>
        </p:txBody>
      </p:sp>
      <p:sp>
        <p:nvSpPr>
          <p:cNvPr id="5" name="ZoneTexte 4"/>
          <p:cNvSpPr txBox="1"/>
          <p:nvPr/>
        </p:nvSpPr>
        <p:spPr>
          <a:xfrm>
            <a:off x="179512" y="2420888"/>
            <a:ext cx="8964488" cy="1569660"/>
          </a:xfrm>
          <a:prstGeom prst="rect">
            <a:avLst/>
          </a:prstGeom>
          <a:noFill/>
        </p:spPr>
        <p:txBody>
          <a:bodyPr wrap="square" rtlCol="0">
            <a:spAutoFit/>
          </a:bodyPr>
          <a:lstStyle/>
          <a:p>
            <a:r>
              <a:rPr lang="fr-FR" sz="2400" b="1" dirty="0" smtClean="0">
                <a:solidFill>
                  <a:srgbClr val="00B050"/>
                </a:solidFill>
              </a:rPr>
              <a:t>Classes préparatoire aux grandes écoles </a:t>
            </a:r>
            <a:r>
              <a:rPr lang="fr-FR" sz="2400" b="1" dirty="0">
                <a:solidFill>
                  <a:srgbClr val="00B050"/>
                </a:solidFill>
              </a:rPr>
              <a:t>(</a:t>
            </a:r>
            <a:r>
              <a:rPr lang="fr-FR" sz="2400" b="1" dirty="0" smtClean="0">
                <a:solidFill>
                  <a:srgbClr val="00B050"/>
                </a:solidFill>
              </a:rPr>
              <a:t>CPGE) </a:t>
            </a:r>
            <a:r>
              <a:rPr lang="fr-FR" sz="2400" b="1" dirty="0" smtClean="0"/>
              <a:t>: littéraires scientifiques ou économiques, elles préparent aux concours des écoles de commerce et d’ingénieurs, des écoles normales supérieures,…</a:t>
            </a:r>
            <a:endParaRPr lang="fr-FR" sz="2400" b="1" dirty="0"/>
          </a:p>
        </p:txBody>
      </p:sp>
      <p:sp>
        <p:nvSpPr>
          <p:cNvPr id="6" name="ZoneTexte 5"/>
          <p:cNvSpPr txBox="1"/>
          <p:nvPr/>
        </p:nvSpPr>
        <p:spPr>
          <a:xfrm>
            <a:off x="179512" y="4077072"/>
            <a:ext cx="8856984" cy="1938992"/>
          </a:xfrm>
          <a:prstGeom prst="rect">
            <a:avLst/>
          </a:prstGeom>
          <a:noFill/>
        </p:spPr>
        <p:txBody>
          <a:bodyPr wrap="square" rtlCol="0">
            <a:spAutoFit/>
          </a:bodyPr>
          <a:lstStyle/>
          <a:p>
            <a:r>
              <a:rPr lang="fr-FR" sz="2400" b="1" dirty="0" smtClean="0">
                <a:solidFill>
                  <a:srgbClr val="00B050"/>
                </a:solidFill>
              </a:rPr>
              <a:t>Les écoles spécialisées </a:t>
            </a:r>
            <a:r>
              <a:rPr lang="fr-FR" sz="2400" b="1" dirty="0" smtClean="0"/>
              <a:t>(du domaine social ou paramédical, de la communication, du journalisme, d’ingénieur ou de commerce): recrutent sur concours  ou sur dossier pour </a:t>
            </a:r>
          </a:p>
          <a:p>
            <a:r>
              <a:rPr lang="fr-FR" sz="2400" b="1" dirty="0" smtClean="0"/>
              <a:t>2 à 5 années d’études.</a:t>
            </a:r>
            <a:endParaRPr lang="fr-FR" sz="2400" b="1" dirty="0"/>
          </a:p>
        </p:txBody>
      </p:sp>
      <p:sp>
        <p:nvSpPr>
          <p:cNvPr id="7" name="ZoneTexte 6"/>
          <p:cNvSpPr txBox="1"/>
          <p:nvPr/>
        </p:nvSpPr>
        <p:spPr>
          <a:xfrm>
            <a:off x="206678" y="6027003"/>
            <a:ext cx="8937321" cy="830997"/>
          </a:xfrm>
          <a:prstGeom prst="rect">
            <a:avLst/>
          </a:prstGeom>
          <a:noFill/>
        </p:spPr>
        <p:txBody>
          <a:bodyPr wrap="square" rtlCol="0">
            <a:spAutoFit/>
          </a:bodyPr>
          <a:lstStyle/>
          <a:p>
            <a:r>
              <a:rPr lang="fr-FR" sz="2400" b="1" dirty="0" smtClean="0">
                <a:solidFill>
                  <a:srgbClr val="00B050"/>
                </a:solidFill>
              </a:rPr>
              <a:t>Les DUT voir </a:t>
            </a:r>
            <a:r>
              <a:rPr lang="fr-FR" sz="2400" b="1" i="1" dirty="0" smtClean="0">
                <a:solidFill>
                  <a:srgbClr val="00B050"/>
                </a:solidFill>
              </a:rPr>
              <a:t>BTS </a:t>
            </a:r>
            <a:r>
              <a:rPr lang="fr-FR" sz="2400" b="1" dirty="0" smtClean="0"/>
              <a:t>(en </a:t>
            </a:r>
            <a:r>
              <a:rPr lang="fr-FR" sz="2400" b="1" dirty="0"/>
              <a:t>2 </a:t>
            </a:r>
            <a:r>
              <a:rPr lang="fr-FR" sz="2400" b="1" dirty="0" smtClean="0"/>
              <a:t>ans): préparent à une insertion professionnelle rapide.</a:t>
            </a:r>
            <a:endParaRPr lang="fr-FR" sz="2400" b="1" dirty="0"/>
          </a:p>
        </p:txBody>
      </p:sp>
    </p:spTree>
    <p:extLst>
      <p:ext uri="{BB962C8B-B14F-4D97-AF65-F5344CB8AC3E}">
        <p14:creationId xmlns:p14="http://schemas.microsoft.com/office/powerpoint/2010/main" xmlns="" val="29110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jpg"/>
          <p:cNvPicPr>
            <a:picLocks noChangeAspect="1"/>
          </p:cNvPicPr>
          <p:nvPr/>
        </p:nvPicPr>
        <p:blipFill>
          <a:blip r:embed="rId2" cstate="print"/>
          <a:stretch>
            <a:fillRect/>
          </a:stretch>
        </p:blipFill>
        <p:spPr>
          <a:xfrm>
            <a:off x="6084168" y="4988768"/>
            <a:ext cx="2793689" cy="1869232"/>
          </a:xfrm>
          <a:prstGeom prst="rect">
            <a:avLst/>
          </a:prstGeom>
        </p:spPr>
      </p:pic>
      <p:sp>
        <p:nvSpPr>
          <p:cNvPr id="38914" name="Rectangle 2"/>
          <p:cNvSpPr>
            <a:spLocks noGrp="1"/>
          </p:cNvSpPr>
          <p:nvPr>
            <p:ph type="title"/>
          </p:nvPr>
        </p:nvSpPr>
        <p:spPr bwMode="auto">
          <a:xfrm>
            <a:off x="179388" y="274638"/>
            <a:ext cx="2160587" cy="6323012"/>
          </a:xfrm>
          <a:noFill/>
        </p:spPr>
        <p:txBody>
          <a:bodyPr wrap="square" lIns="91440" tIns="45720" rIns="91440" bIns="45720" numCol="1" anchorCtr="0" compatLnSpc="1">
            <a:prstTxWarp prst="textNoShape">
              <a:avLst/>
            </a:prstTxWarp>
          </a:bodyPr>
          <a:lstStyle/>
          <a:p>
            <a:r>
              <a:rPr lang="fr-FR" sz="3600" dirty="0" smtClean="0">
                <a:ln>
                  <a:noFill/>
                </a:ln>
                <a:solidFill>
                  <a:srgbClr val="00B050"/>
                </a:solidFill>
                <a:effectLst/>
                <a:latin typeface="Cooper Black" pitchFamily="18" charset="0"/>
              </a:rPr>
              <a:t>BAC</a:t>
            </a:r>
            <a:r>
              <a:rPr lang="fr-FR" sz="3700" dirty="0" smtClean="0">
                <a:ln>
                  <a:noFill/>
                </a:ln>
                <a:solidFill>
                  <a:srgbClr val="00B050"/>
                </a:solidFill>
                <a:effectLst/>
              </a:rPr>
              <a:t/>
            </a:r>
            <a:br>
              <a:rPr lang="fr-FR" sz="3700" dirty="0" smtClean="0">
                <a:ln>
                  <a:noFill/>
                </a:ln>
                <a:solidFill>
                  <a:srgbClr val="00B050"/>
                </a:solidFill>
                <a:effectLst/>
              </a:rPr>
            </a:br>
            <a:r>
              <a:rPr lang="fr-FR" sz="3200" dirty="0" smtClean="0">
                <a:ln>
                  <a:noFill/>
                </a:ln>
                <a:solidFill>
                  <a:srgbClr val="00B050"/>
                </a:solidFill>
                <a:effectLst/>
                <a:latin typeface="Cambria" pitchFamily="18" charset="0"/>
              </a:rPr>
              <a:t>GENERAL</a:t>
            </a:r>
            <a:br>
              <a:rPr lang="fr-FR" sz="3200" dirty="0" smtClean="0">
                <a:ln>
                  <a:noFill/>
                </a:ln>
                <a:solidFill>
                  <a:srgbClr val="00B050"/>
                </a:solidFill>
                <a:effectLst/>
                <a:latin typeface="Cambria" pitchFamily="18" charset="0"/>
              </a:rPr>
            </a:br>
            <a:r>
              <a:rPr lang="fr-FR" sz="3700" dirty="0" smtClean="0">
                <a:ln>
                  <a:noFill/>
                </a:ln>
                <a:solidFill>
                  <a:srgbClr val="00B050"/>
                </a:solidFill>
                <a:effectLst/>
              </a:rPr>
              <a:t/>
            </a:r>
            <a:br>
              <a:rPr lang="fr-FR" sz="3700" dirty="0" smtClean="0">
                <a:ln>
                  <a:noFill/>
                </a:ln>
                <a:solidFill>
                  <a:srgbClr val="00B050"/>
                </a:solidFill>
                <a:effectLst/>
              </a:rPr>
            </a:br>
            <a:r>
              <a:rPr lang="fr-FR" sz="9600" dirty="0" smtClean="0">
                <a:ln>
                  <a:noFill/>
                </a:ln>
                <a:solidFill>
                  <a:srgbClr val="00B050"/>
                </a:solidFill>
                <a:effectLst/>
                <a:latin typeface="Cooper Black" pitchFamily="18" charset="0"/>
              </a:rPr>
              <a:t>L</a:t>
            </a:r>
            <a:r>
              <a:rPr lang="fr-FR" sz="8800" dirty="0" smtClean="0">
                <a:ln>
                  <a:noFill/>
                </a:ln>
                <a:solidFill>
                  <a:srgbClr val="00B050"/>
                </a:solidFill>
                <a:effectLst/>
                <a:latin typeface="Cooper Black" pitchFamily="18" charset="0"/>
              </a:rPr>
              <a:t/>
            </a:r>
            <a:br>
              <a:rPr lang="fr-FR" sz="8800" dirty="0" smtClean="0">
                <a:ln>
                  <a:noFill/>
                </a:ln>
                <a:solidFill>
                  <a:srgbClr val="00B050"/>
                </a:solidFill>
                <a:effectLst/>
                <a:latin typeface="Cooper Black" pitchFamily="18" charset="0"/>
              </a:rPr>
            </a:br>
            <a:r>
              <a:rPr lang="fr-FR" sz="8800" dirty="0" smtClean="0">
                <a:ln>
                  <a:noFill/>
                </a:ln>
                <a:solidFill>
                  <a:srgbClr val="00B050"/>
                </a:solidFill>
                <a:effectLst/>
                <a:latin typeface="Cooper Black" pitchFamily="18" charset="0"/>
              </a:rPr>
              <a:t/>
            </a:r>
            <a:br>
              <a:rPr lang="fr-FR" sz="8800" dirty="0" smtClean="0">
                <a:ln>
                  <a:noFill/>
                </a:ln>
                <a:solidFill>
                  <a:srgbClr val="00B050"/>
                </a:solidFill>
                <a:effectLst/>
                <a:latin typeface="Cooper Black" pitchFamily="18" charset="0"/>
              </a:rPr>
            </a:br>
            <a:r>
              <a:rPr lang="fr-FR" sz="3700" dirty="0" smtClean="0">
                <a:ln>
                  <a:noFill/>
                </a:ln>
                <a:solidFill>
                  <a:srgbClr val="00B050"/>
                </a:solidFill>
                <a:effectLst/>
              </a:rPr>
              <a:t/>
            </a:r>
            <a:br>
              <a:rPr lang="fr-FR" sz="3700" dirty="0" smtClean="0">
                <a:ln>
                  <a:noFill/>
                </a:ln>
                <a:solidFill>
                  <a:srgbClr val="00B050"/>
                </a:solidFill>
                <a:effectLst/>
              </a:rPr>
            </a:br>
            <a:r>
              <a:rPr lang="fr-FR" sz="3700" dirty="0" smtClean="0">
                <a:ln>
                  <a:noFill/>
                </a:ln>
                <a:solidFill>
                  <a:srgbClr val="00B050"/>
                </a:solidFill>
                <a:effectLst/>
              </a:rPr>
              <a:t/>
            </a:r>
            <a:br>
              <a:rPr lang="fr-FR" sz="3700" dirty="0" smtClean="0">
                <a:ln>
                  <a:noFill/>
                </a:ln>
                <a:solidFill>
                  <a:srgbClr val="00B050"/>
                </a:solidFill>
                <a:effectLst/>
              </a:rPr>
            </a:br>
            <a:r>
              <a:rPr lang="fr-FR" sz="3200" dirty="0" smtClean="0">
                <a:ln>
                  <a:noFill/>
                </a:ln>
                <a:solidFill>
                  <a:srgbClr val="00B050"/>
                </a:solidFill>
                <a:effectLst/>
                <a:latin typeface="Cambria" pitchFamily="18" charset="0"/>
              </a:rPr>
              <a:t>Littéraire</a:t>
            </a:r>
          </a:p>
        </p:txBody>
      </p:sp>
      <p:sp>
        <p:nvSpPr>
          <p:cNvPr id="38915" name="Rectangle 3"/>
          <p:cNvSpPr>
            <a:spLocks noGrp="1"/>
          </p:cNvSpPr>
          <p:nvPr>
            <p:ph idx="1"/>
          </p:nvPr>
        </p:nvSpPr>
        <p:spPr>
          <a:xfrm>
            <a:off x="2555875" y="620713"/>
            <a:ext cx="6408738" cy="2664271"/>
          </a:xfrm>
        </p:spPr>
        <p:txBody>
          <a:bodyPr/>
          <a:lstStyle/>
          <a:p>
            <a:pPr marL="0" algn="just">
              <a:spcBef>
                <a:spcPts val="0"/>
              </a:spcBef>
              <a:buNone/>
            </a:pPr>
            <a:endParaRPr lang="fr-FR" b="1" dirty="0" smtClean="0">
              <a:latin typeface="Calibri" pitchFamily="34" charset="0"/>
            </a:endParaRPr>
          </a:p>
          <a:p>
            <a:pPr marL="0" algn="just">
              <a:spcBef>
                <a:spcPts val="0"/>
              </a:spcBef>
              <a:buNone/>
            </a:pPr>
            <a:r>
              <a:rPr lang="fr-FR" b="1" dirty="0" smtClean="0">
                <a:latin typeface="Calibri" pitchFamily="34" charset="0"/>
              </a:rPr>
              <a:t>Pour </a:t>
            </a:r>
            <a:r>
              <a:rPr lang="fr-FR" b="1" dirty="0" smtClean="0">
                <a:solidFill>
                  <a:srgbClr val="00B050"/>
                </a:solidFill>
                <a:latin typeface="Calibri" pitchFamily="34" charset="0"/>
              </a:rPr>
              <a:t>les élèves qui s’intéressent à la littérature, aux langues, à l’histoire-géo</a:t>
            </a:r>
            <a:r>
              <a:rPr lang="fr-FR" b="1" dirty="0" smtClean="0">
                <a:latin typeface="Calibri" pitchFamily="34" charset="0"/>
              </a:rPr>
              <a:t>… et qui sont curieux des différentes formes d’expression culturelle.</a:t>
            </a:r>
          </a:p>
          <a:p>
            <a:pPr marL="0" algn="just">
              <a:spcBef>
                <a:spcPts val="0"/>
              </a:spcBef>
              <a:buNone/>
            </a:pPr>
            <a:endParaRPr lang="fr-FR" b="1" dirty="0" smtClean="0">
              <a:latin typeface="Calibri" pitchFamily="34" charset="0"/>
            </a:endParaRPr>
          </a:p>
          <a:p>
            <a:pPr marL="0" algn="just">
              <a:spcBef>
                <a:spcPts val="0"/>
              </a:spcBef>
              <a:buNone/>
            </a:pPr>
            <a:endParaRPr lang="fr-FR" b="1" dirty="0" smtClean="0">
              <a:latin typeface="Calibri" pitchFamily="34" charset="0"/>
            </a:endParaRPr>
          </a:p>
          <a:p>
            <a:pPr marL="0" algn="just">
              <a:spcBef>
                <a:spcPts val="0"/>
              </a:spcBef>
              <a:buNone/>
            </a:pPr>
            <a:endParaRPr lang="fr-FR" b="1" dirty="0" smtClean="0">
              <a:latin typeface="Calibri" pitchFamily="34" charset="0"/>
            </a:endParaRPr>
          </a:p>
        </p:txBody>
      </p:sp>
      <p:sp>
        <p:nvSpPr>
          <p:cNvPr id="4" name="ZoneTexte 3"/>
          <p:cNvSpPr txBox="1"/>
          <p:nvPr/>
        </p:nvSpPr>
        <p:spPr>
          <a:xfrm>
            <a:off x="2627784" y="4005064"/>
            <a:ext cx="6048672" cy="1815882"/>
          </a:xfrm>
          <a:prstGeom prst="rect">
            <a:avLst/>
          </a:prstGeom>
          <a:noFill/>
        </p:spPr>
        <p:txBody>
          <a:bodyPr wrap="square" rtlCol="0">
            <a:spAutoFit/>
          </a:bodyPr>
          <a:lstStyle/>
          <a:p>
            <a:pPr marL="0" algn="just">
              <a:spcBef>
                <a:spcPts val="0"/>
              </a:spcBef>
              <a:buNone/>
            </a:pPr>
            <a:r>
              <a:rPr lang="fr-FR" sz="2800" b="1" dirty="0" smtClean="0">
                <a:latin typeface="Calibri" pitchFamily="34" charset="0"/>
              </a:rPr>
              <a:t>Qualités utiles pour réussir dans cette section : esprit d’analyse et de synthèse, maîtrise de l’expression écrite et orale.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withEffect">
                                  <p:stCondLst>
                                    <p:cond delay="0"/>
                                  </p:stCondLst>
                                  <p:childTnLst>
                                    <p:animEffect transition="out" filter="fade">
                                      <p:cBhvr>
                                        <p:cTn id="6" dur="500" tmFilter="0, 0; .2, .5; .8, .5; 1, 0"/>
                                        <p:tgtEl>
                                          <p:spTgt spid="38914"/>
                                        </p:tgtEl>
                                      </p:cBhvr>
                                    </p:animEffect>
                                    <p:animScale>
                                      <p:cBhvr>
                                        <p:cTn id="7" dur="250" autoRev="1" fill="hold"/>
                                        <p:tgtEl>
                                          <p:spTgt spid="38914"/>
                                        </p:tgtEl>
                                      </p:cBhvr>
                                      <p:by x="105000" y="105000"/>
                                    </p:animScale>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1" dur="500"/>
                                        <p:tgtEl>
                                          <p:spTgt spid="3891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0"/>
                                        <p:tgtEl>
                                          <p:spTgt spid="4"/>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1"/>
      <p:bldP spid="38915"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4692</TotalTime>
  <Words>1752</Words>
  <Application>Microsoft Office PowerPoint</Application>
  <PresentationFormat>Affichage à l'écran (4:3)</PresentationFormat>
  <Paragraphs>444</Paragraphs>
  <Slides>41</Slides>
  <Notes>6</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Apex</vt:lpstr>
      <vt:lpstr>Diapositive 1</vt:lpstr>
      <vt:lpstr>Ce que les élèves doivent choisir cette année</vt:lpstr>
      <vt:lpstr>Les choix possibles  après la 2nde</vt:lpstr>
      <vt:lpstr>Les autres possibilités d’orientation</vt:lpstr>
      <vt:lpstr>LES BACS GENERAUX</vt:lpstr>
      <vt:lpstr>Les différentes séries</vt:lpstr>
      <vt:lpstr>Les profils</vt:lpstr>
      <vt:lpstr>Après un Bac Général</vt:lpstr>
      <vt:lpstr>BAC GENERAL  L    Littéraire</vt:lpstr>
      <vt:lpstr>Diapositive 10</vt:lpstr>
      <vt:lpstr>BAC GENERAL  ES    Economique et Social</vt:lpstr>
      <vt:lpstr>Diapositive 12</vt:lpstr>
      <vt:lpstr>BAC GENERAL  S    Scientifique</vt:lpstr>
      <vt:lpstr>Diapositive 14</vt:lpstr>
      <vt:lpstr>Diapositive 15</vt:lpstr>
      <vt:lpstr>LES BACS  TECHNOLOGIQUES </vt:lpstr>
      <vt:lpstr>Les différentes séries</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cio</dc:creator>
  <cp:lastModifiedBy>utilisateur</cp:lastModifiedBy>
  <cp:revision>254</cp:revision>
  <dcterms:created xsi:type="dcterms:W3CDTF">2011-03-02T14:37:03Z</dcterms:created>
  <dcterms:modified xsi:type="dcterms:W3CDTF">2017-02-02T18:18:29Z</dcterms:modified>
</cp:coreProperties>
</file>