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66" r:id="rId2"/>
    <p:sldId id="265" r:id="rId3"/>
    <p:sldId id="264" r:id="rId4"/>
    <p:sldId id="269" r:id="rId5"/>
    <p:sldId id="256" r:id="rId6"/>
    <p:sldId id="271" r:id="rId7"/>
    <p:sldId id="272" r:id="rId8"/>
    <p:sldId id="267" r:id="rId9"/>
    <p:sldId id="273" r:id="rId10"/>
    <p:sldId id="258" r:id="rId11"/>
    <p:sldId id="257" r:id="rId12"/>
    <p:sldId id="260" r:id="rId13"/>
    <p:sldId id="261" r:id="rId14"/>
    <p:sldId id="262" r:id="rId15"/>
    <p:sldId id="263" r:id="rId16"/>
    <p:sldId id="270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ahoma" panose="020B0604030504040204" pitchFamily="34" charset="0"/>
      <p:regular r:id="rId23"/>
      <p:bold r:id="rId24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7" autoAdjust="0"/>
  </p:normalViewPr>
  <p:slideViewPr>
    <p:cSldViewPr snapToGrid="0">
      <p:cViewPr varScale="1">
        <p:scale>
          <a:sx n="75" d="100"/>
          <a:sy n="75" d="100"/>
        </p:scale>
        <p:origin x="12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81B01-C244-475F-BF7D-01071A9D3CDC}" type="datetimeFigureOut">
              <a:rPr lang="fr-FR" smtClean="0"/>
              <a:pPr/>
              <a:t>28/05/2015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74403-F649-46C1-9D5D-86144703682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104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74403-F649-46C1-9D5D-86144703682E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817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74403-F649-46C1-9D5D-86144703682E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715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74403-F649-46C1-9D5D-86144703682E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794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74403-F649-46C1-9D5D-86144703682E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0601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74403-F649-46C1-9D5D-86144703682E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823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74403-F649-46C1-9D5D-86144703682E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36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74403-F649-46C1-9D5D-86144703682E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159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74403-F649-46C1-9D5D-86144703682E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047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74403-F649-46C1-9D5D-86144703682E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241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74403-F649-46C1-9D5D-86144703682E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910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74403-F649-46C1-9D5D-86144703682E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41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74403-F649-46C1-9D5D-86144703682E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09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74403-F649-46C1-9D5D-86144703682E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09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74403-F649-46C1-9D5D-86144703682E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09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74403-F649-46C1-9D5D-86144703682E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494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74403-F649-46C1-9D5D-86144703682E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494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4CE7-E7EB-4A94-898D-74C94D9A4B13}" type="datetimeFigureOut">
              <a:rPr lang="fr-FR" smtClean="0"/>
              <a:pPr/>
              <a:t>28/05/2015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25C4-29B8-4BE8-8586-2398379822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4CE7-E7EB-4A94-898D-74C94D9A4B13}" type="datetimeFigureOut">
              <a:rPr lang="fr-FR" smtClean="0"/>
              <a:pPr/>
              <a:t>28/05/2015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25C4-29B8-4BE8-8586-2398379822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4CE7-E7EB-4A94-898D-74C94D9A4B13}" type="datetimeFigureOut">
              <a:rPr lang="fr-FR" smtClean="0"/>
              <a:pPr/>
              <a:t>28/05/2015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25C4-29B8-4BE8-8586-2398379822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4CE7-E7EB-4A94-898D-74C94D9A4B13}" type="datetimeFigureOut">
              <a:rPr lang="fr-FR" smtClean="0"/>
              <a:pPr/>
              <a:t>28/05/2015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25C4-29B8-4BE8-8586-2398379822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4CE7-E7EB-4A94-898D-74C94D9A4B13}" type="datetimeFigureOut">
              <a:rPr lang="fr-FR" smtClean="0"/>
              <a:pPr/>
              <a:t>28/05/2015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25C4-29B8-4BE8-8586-2398379822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4CE7-E7EB-4A94-898D-74C94D9A4B13}" type="datetimeFigureOut">
              <a:rPr lang="fr-FR" smtClean="0"/>
              <a:pPr/>
              <a:t>28/05/2015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25C4-29B8-4BE8-8586-2398379822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4CE7-E7EB-4A94-898D-74C94D9A4B13}" type="datetimeFigureOut">
              <a:rPr lang="fr-FR" smtClean="0"/>
              <a:pPr/>
              <a:t>28/05/2015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25C4-29B8-4BE8-8586-2398379822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4CE7-E7EB-4A94-898D-74C94D9A4B13}" type="datetimeFigureOut">
              <a:rPr lang="fr-FR" smtClean="0"/>
              <a:pPr/>
              <a:t>28/05/2015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25C4-29B8-4BE8-8586-2398379822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4CE7-E7EB-4A94-898D-74C94D9A4B13}" type="datetimeFigureOut">
              <a:rPr lang="fr-FR" smtClean="0"/>
              <a:pPr/>
              <a:t>28/05/2015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25C4-29B8-4BE8-8586-2398379822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4CE7-E7EB-4A94-898D-74C94D9A4B13}" type="datetimeFigureOut">
              <a:rPr lang="fr-FR" smtClean="0"/>
              <a:pPr/>
              <a:t>28/05/2015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25C4-29B8-4BE8-8586-2398379822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4CE7-E7EB-4A94-898D-74C94D9A4B13}" type="datetimeFigureOut">
              <a:rPr lang="fr-FR" smtClean="0"/>
              <a:pPr/>
              <a:t>28/05/2015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25C4-29B8-4BE8-8586-2398379822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D4CE7-E7EB-4A94-898D-74C94D9A4B13}" type="datetimeFigureOut">
              <a:rPr lang="fr-FR" smtClean="0"/>
              <a:pPr/>
              <a:t>28/05/2015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E25C4-29B8-4BE8-8586-2398379822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http://www.soundlightmusic.com/images/Location/Sonorisation/Sono%20DJ%20-%20Orchestre/Table%20de%20mixage/table%20de%20mixage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Spécialité Physique Chimie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0" y="670394"/>
            <a:ext cx="9144000" cy="1938992"/>
            <a:chOff x="0" y="670394"/>
            <a:chExt cx="9144000" cy="1938992"/>
          </a:xfrm>
        </p:grpSpPr>
        <p:sp>
          <p:nvSpPr>
            <p:cNvPr id="3" name="ZoneTexte 2"/>
            <p:cNvSpPr txBox="1"/>
            <p:nvPr/>
          </p:nvSpPr>
          <p:spPr>
            <a:xfrm>
              <a:off x="0" y="670394"/>
              <a:ext cx="9144000" cy="193899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2400" dirty="0" smtClean="0"/>
                <a:t>Bac S </a:t>
              </a:r>
              <a:r>
                <a:rPr lang="fr-FR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SVT</a:t>
              </a:r>
              <a:r>
                <a:rPr lang="fr-FR" sz="2400" dirty="0" smtClean="0"/>
                <a:t> : choix </a:t>
              </a:r>
              <a:r>
                <a:rPr lang="fr-FR" sz="2400" b="1" dirty="0" smtClean="0"/>
                <a:t>obligatoire</a:t>
              </a:r>
              <a:r>
                <a:rPr lang="fr-FR" sz="2400" dirty="0" smtClean="0"/>
                <a:t> d’une spécialité</a:t>
              </a:r>
            </a:p>
            <a:p>
              <a:r>
                <a:rPr lang="fr-FR" sz="2400" dirty="0" smtClean="0"/>
                <a:t>	      - Maths (</a:t>
              </a:r>
              <a:r>
                <a:rPr lang="fr-FR" sz="2400" dirty="0" err="1" smtClean="0"/>
                <a:t>coef</a:t>
              </a:r>
              <a:r>
                <a:rPr lang="fr-FR" sz="2400" dirty="0" smtClean="0"/>
                <a:t>. </a:t>
              </a:r>
              <a:r>
                <a:rPr lang="fr-FR" sz="2400" dirty="0"/>
                <a:t>b</a:t>
              </a:r>
              <a:r>
                <a:rPr lang="fr-FR" sz="2400" dirty="0" smtClean="0"/>
                <a:t>ac 7</a:t>
              </a:r>
              <a:r>
                <a:rPr lang="fr-FR" sz="2400" dirty="0" smtClean="0">
                  <a:sym typeface="Wingdings" pitchFamily="2" charset="2"/>
                </a:rPr>
                <a:t></a:t>
              </a:r>
              <a:r>
                <a:rPr lang="fr-FR" sz="2400" dirty="0" smtClean="0"/>
                <a:t> 9),</a:t>
              </a:r>
            </a:p>
            <a:p>
              <a:r>
                <a:rPr lang="fr-FR" sz="2400" dirty="0" smtClean="0"/>
                <a:t>	      - PC </a:t>
              </a:r>
              <a:r>
                <a:rPr lang="fr-FR" sz="2400" dirty="0"/>
                <a:t>(</a:t>
              </a:r>
              <a:r>
                <a:rPr lang="fr-FR" sz="2400" dirty="0" err="1"/>
                <a:t>coef</a:t>
              </a:r>
              <a:r>
                <a:rPr lang="fr-FR" sz="2400" dirty="0"/>
                <a:t>. bac </a:t>
              </a:r>
              <a:r>
                <a:rPr lang="fr-FR" sz="2400" dirty="0" smtClean="0"/>
                <a:t>6 </a:t>
              </a:r>
              <a:r>
                <a:rPr lang="fr-FR" sz="2400" dirty="0" smtClean="0">
                  <a:sym typeface="Wingdings" pitchFamily="2" charset="2"/>
                </a:rPr>
                <a:t></a:t>
              </a:r>
              <a:r>
                <a:rPr lang="fr-FR" sz="2400" dirty="0" smtClean="0"/>
                <a:t> 8),</a:t>
              </a:r>
            </a:p>
            <a:p>
              <a:r>
                <a:rPr lang="fr-FR" sz="2400" dirty="0" smtClean="0"/>
                <a:t>	      - SVT </a:t>
              </a:r>
              <a:r>
                <a:rPr lang="fr-FR" sz="2400" dirty="0"/>
                <a:t>(</a:t>
              </a:r>
              <a:r>
                <a:rPr lang="fr-FR" sz="2400" dirty="0" err="1"/>
                <a:t>coef</a:t>
              </a:r>
              <a:r>
                <a:rPr lang="fr-FR" sz="2400" dirty="0"/>
                <a:t>. bac 6 </a:t>
              </a:r>
              <a:r>
                <a:rPr lang="fr-FR" sz="2400" dirty="0">
                  <a:sym typeface="Wingdings" pitchFamily="2" charset="2"/>
                </a:rPr>
                <a:t></a:t>
              </a:r>
              <a:r>
                <a:rPr lang="fr-FR" sz="2400" dirty="0"/>
                <a:t> 8)</a:t>
              </a:r>
              <a:r>
                <a:rPr lang="fr-FR" sz="2400" dirty="0" smtClean="0"/>
                <a:t>, </a:t>
              </a:r>
            </a:p>
            <a:p>
              <a:r>
                <a:rPr lang="fr-FR" sz="2400" dirty="0" smtClean="0"/>
                <a:t>	      - informatique &amp; sciences du numérique. (</a:t>
              </a:r>
              <a:r>
                <a:rPr lang="fr-FR" sz="2400" dirty="0" err="1" smtClean="0"/>
                <a:t>coef</a:t>
              </a:r>
              <a:r>
                <a:rPr lang="fr-FR" sz="2400" dirty="0" smtClean="0"/>
                <a:t>. bac 2)</a:t>
              </a:r>
              <a:endParaRPr lang="fr-FR" sz="2400" dirty="0"/>
            </a:p>
          </p:txBody>
        </p:sp>
        <p:pic>
          <p:nvPicPr>
            <p:cNvPr id="2050" name="Picture 2" descr="C:\Users\Jo\AppData\Local\Temp\Fichiers Internet temporaires\Content.IE5\05IMF0Y1\MC900280753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95" y="1018615"/>
              <a:ext cx="1263108" cy="1242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e 6"/>
          <p:cNvGrpSpPr/>
          <p:nvPr/>
        </p:nvGrpSpPr>
        <p:grpSpPr>
          <a:xfrm>
            <a:off x="0" y="2792404"/>
            <a:ext cx="9144000" cy="1938992"/>
            <a:chOff x="0" y="2792404"/>
            <a:chExt cx="9144000" cy="193899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" name="ZoneTexte 4"/>
            <p:cNvSpPr txBox="1"/>
            <p:nvPr/>
          </p:nvSpPr>
          <p:spPr>
            <a:xfrm>
              <a:off x="0" y="2792404"/>
              <a:ext cx="9144000" cy="19389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/>
                <a:t>Bac S </a:t>
              </a:r>
              <a:r>
                <a:rPr lang="fr-FR" sz="24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SI</a:t>
              </a:r>
              <a:r>
                <a:rPr lang="fr-FR" sz="2400" dirty="0" smtClean="0"/>
                <a:t> : choix </a:t>
              </a:r>
              <a:r>
                <a:rPr lang="fr-FR" sz="2400" b="1" dirty="0" smtClean="0"/>
                <a:t>obligatoire</a:t>
              </a:r>
              <a:r>
                <a:rPr lang="fr-FR" sz="2400" dirty="0" smtClean="0"/>
                <a:t> d’une spécialité</a:t>
              </a:r>
            </a:p>
            <a:p>
              <a:r>
                <a:rPr lang="fr-FR" sz="2400" dirty="0" smtClean="0"/>
                <a:t>		- Maths </a:t>
              </a:r>
              <a:r>
                <a:rPr lang="fr-FR" sz="2400" dirty="0"/>
                <a:t>(</a:t>
              </a:r>
              <a:r>
                <a:rPr lang="fr-FR" sz="2400" dirty="0" err="1"/>
                <a:t>coef</a:t>
              </a:r>
              <a:r>
                <a:rPr lang="fr-FR" sz="2400" dirty="0"/>
                <a:t>. bac 7</a:t>
              </a:r>
              <a:r>
                <a:rPr lang="fr-FR" sz="2400" dirty="0">
                  <a:sym typeface="Wingdings" pitchFamily="2" charset="2"/>
                </a:rPr>
                <a:t></a:t>
              </a:r>
              <a:r>
                <a:rPr lang="fr-FR" sz="2400" dirty="0"/>
                <a:t> 9)</a:t>
              </a:r>
              <a:r>
                <a:rPr lang="fr-FR" sz="2400" dirty="0" smtClean="0"/>
                <a:t>,</a:t>
              </a:r>
            </a:p>
            <a:p>
              <a:r>
                <a:rPr lang="fr-FR" sz="2400" dirty="0" smtClean="0"/>
                <a:t>		- PC </a:t>
              </a:r>
              <a:r>
                <a:rPr lang="fr-FR" sz="2400" dirty="0"/>
                <a:t>(</a:t>
              </a:r>
              <a:r>
                <a:rPr lang="fr-FR" sz="2400" dirty="0" err="1"/>
                <a:t>coef</a:t>
              </a:r>
              <a:r>
                <a:rPr lang="fr-FR" sz="2400" dirty="0"/>
                <a:t>. bac 6 </a:t>
              </a:r>
              <a:r>
                <a:rPr lang="fr-FR" sz="2400" dirty="0">
                  <a:sym typeface="Wingdings" pitchFamily="2" charset="2"/>
                </a:rPr>
                <a:t></a:t>
              </a:r>
              <a:r>
                <a:rPr lang="fr-FR" sz="2400" dirty="0"/>
                <a:t> 8)</a:t>
              </a:r>
              <a:r>
                <a:rPr lang="fr-FR" sz="2400" dirty="0" smtClean="0"/>
                <a:t> ,</a:t>
              </a:r>
            </a:p>
            <a:p>
              <a:r>
                <a:rPr lang="fr-FR" sz="2400" dirty="0" smtClean="0"/>
                <a:t>		- </a:t>
              </a:r>
              <a:r>
                <a:rPr lang="fr-FR" sz="2400" dirty="0"/>
                <a:t>informatique &amp; sciences du </a:t>
              </a:r>
              <a:r>
                <a:rPr lang="fr-FR" sz="2400" dirty="0" smtClean="0"/>
                <a:t>numérique (</a:t>
              </a:r>
              <a:r>
                <a:rPr lang="fr-FR" sz="2400" dirty="0" err="1" smtClean="0"/>
                <a:t>coef</a:t>
              </a:r>
              <a:r>
                <a:rPr lang="fr-FR" sz="2400" dirty="0" smtClean="0"/>
                <a:t>. bac2) 		- SI </a:t>
              </a:r>
              <a:r>
                <a:rPr lang="fr-FR" sz="2400" dirty="0"/>
                <a:t>(</a:t>
              </a:r>
              <a:r>
                <a:rPr lang="fr-FR" sz="2400" dirty="0" err="1"/>
                <a:t>coef</a:t>
              </a:r>
              <a:r>
                <a:rPr lang="fr-FR" sz="2400" dirty="0"/>
                <a:t>. bac 6 </a:t>
              </a:r>
              <a:r>
                <a:rPr lang="fr-FR" sz="2400" dirty="0">
                  <a:sym typeface="Wingdings" pitchFamily="2" charset="2"/>
                </a:rPr>
                <a:t></a:t>
              </a:r>
              <a:r>
                <a:rPr lang="fr-FR" sz="2400" dirty="0"/>
                <a:t> 8</a:t>
              </a:r>
              <a:r>
                <a:rPr lang="fr-FR" sz="2400" dirty="0" smtClean="0"/>
                <a:t>)</a:t>
              </a:r>
            </a:p>
          </p:txBody>
        </p:sp>
        <p:pic>
          <p:nvPicPr>
            <p:cNvPr id="2051" name="Picture 3" descr="C:\Users\Jo\AppData\Local\Temp\Fichiers Internet temporaires\Content.IE5\B2T3W1HN\MC900233613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92" y="3286191"/>
              <a:ext cx="1269475" cy="1240677"/>
            </a:xfrm>
            <a:prstGeom prst="rect">
              <a:avLst/>
            </a:prstGeom>
            <a:grpFill/>
            <a:extLst/>
          </p:spPr>
        </p:pic>
      </p:grpSp>
    </p:spTree>
    <p:extLst>
      <p:ext uri="{BB962C8B-B14F-4D97-AF65-F5344CB8AC3E}">
        <p14:creationId xmlns:p14="http://schemas.microsoft.com/office/powerpoint/2010/main" val="275220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0"/>
            <a:ext cx="196114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chemeClr val="tx2"/>
                </a:solidFill>
              </a:rPr>
              <a:t>L’eau</a:t>
            </a:r>
            <a:endParaRPr lang="fr-FR" sz="5400" dirty="0">
              <a:solidFill>
                <a:schemeClr val="tx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65684" y="31082"/>
            <a:ext cx="6978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rgbClr val="008000"/>
                </a:solidFill>
              </a:rPr>
              <a:t>Eau et énergie</a:t>
            </a:r>
            <a:endParaRPr lang="fr-FR" sz="6000" b="1" dirty="0">
              <a:solidFill>
                <a:srgbClr val="008000"/>
              </a:solidFill>
            </a:endParaRPr>
          </a:p>
        </p:txBody>
      </p:sp>
      <p:pic>
        <p:nvPicPr>
          <p:cNvPr id="6148" name="Picture 4" descr="http://thermiqueenergie.files.wordpress.com/2009/11/m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73379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thermiqueenergie.files.wordpress.com/2009/11/sche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137" y="2910771"/>
            <a:ext cx="3101307" cy="381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509" y="1525776"/>
            <a:ext cx="4324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Pile à combustible</a:t>
            </a:r>
          </a:p>
          <a:p>
            <a:r>
              <a:rPr lang="fr-FR" sz="3200" dirty="0" smtClean="0"/>
              <a:t>Production H</a:t>
            </a:r>
            <a:r>
              <a:rPr lang="fr-FR" sz="3200" baseline="-25000" dirty="0" smtClean="0"/>
              <a:t>2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4485" y="923330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327360"/>
            <a:ext cx="45148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37855"/>
            <a:ext cx="3443170" cy="305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541421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chemeClr val="tx2"/>
                </a:solidFill>
              </a:rPr>
              <a:t>Son et musique</a:t>
            </a:r>
            <a:endParaRPr lang="fr-FR" sz="5400" dirty="0">
              <a:solidFill>
                <a:schemeClr val="tx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65684" y="4919008"/>
            <a:ext cx="69783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/>
              <a:t>Émetteurs et récepteur sonores</a:t>
            </a:r>
            <a:endParaRPr lang="fr-FR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0"/>
            <a:ext cx="541421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chemeClr val="tx2"/>
                </a:solidFill>
              </a:rPr>
              <a:t>Son et musique</a:t>
            </a:r>
            <a:endParaRPr lang="fr-FR" sz="5400" dirty="0">
              <a:solidFill>
                <a:schemeClr val="tx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-96253" y="71856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/>
              <a:t>Instruments</a:t>
            </a:r>
            <a:endParaRPr lang="fr-FR" sz="6000" b="1" dirty="0"/>
          </a:p>
        </p:txBody>
      </p:sp>
      <p:grpSp>
        <p:nvGrpSpPr>
          <p:cNvPr id="3" name="Groupe 2"/>
          <p:cNvGrpSpPr/>
          <p:nvPr/>
        </p:nvGrpSpPr>
        <p:grpSpPr>
          <a:xfrm>
            <a:off x="6112543" y="257121"/>
            <a:ext cx="3031457" cy="2562725"/>
            <a:chOff x="6112543" y="257121"/>
            <a:chExt cx="3031457" cy="2562725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12543" y="257121"/>
              <a:ext cx="2562725" cy="256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ZoneTexte 8"/>
            <p:cNvSpPr txBox="1"/>
            <p:nvPr/>
          </p:nvSpPr>
          <p:spPr>
            <a:xfrm>
              <a:off x="7184571" y="1676400"/>
              <a:ext cx="19594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 smtClean="0"/>
                <a:t>À vent</a:t>
              </a:r>
              <a:endParaRPr lang="fr-FR" sz="4000" dirty="0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5401582" y="2786062"/>
            <a:ext cx="3557361" cy="4071938"/>
            <a:chOff x="5401582" y="2786062"/>
            <a:chExt cx="3557361" cy="407193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01582" y="2786062"/>
              <a:ext cx="3317875" cy="407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ZoneTexte 9"/>
            <p:cNvSpPr txBox="1"/>
            <p:nvPr/>
          </p:nvSpPr>
          <p:spPr>
            <a:xfrm>
              <a:off x="6400800" y="3831772"/>
              <a:ext cx="25581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 smtClean="0"/>
                <a:t>À   cordes</a:t>
              </a:r>
              <a:endParaRPr lang="fr-FR" sz="4000" dirty="0"/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0" y="1415598"/>
            <a:ext cx="5464629" cy="5442402"/>
            <a:chOff x="0" y="1415598"/>
            <a:chExt cx="5464629" cy="5442402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544228"/>
              <a:ext cx="4584199" cy="3313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il_fi" descr="http://www.soundlightmusic.com/images/Location/Sonorisation/Sono%20DJ%20-%20Orchestre/Table%20de%20mixage/table%20de%20mixage.jpg"/>
            <p:cNvPicPr>
              <a:picLocks noChangeAspect="1" noChangeArrowheads="1"/>
            </p:cNvPicPr>
            <p:nvPr/>
          </p:nvPicPr>
          <p:blipFill>
            <a:blip r:embed="rId6" r:link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/>
            <a:stretch>
              <a:fillRect/>
            </a:stretch>
          </p:blipFill>
          <p:spPr bwMode="auto">
            <a:xfrm>
              <a:off x="0" y="1415598"/>
              <a:ext cx="2827338" cy="2187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ZoneTexte 10"/>
            <p:cNvSpPr txBox="1"/>
            <p:nvPr/>
          </p:nvSpPr>
          <p:spPr>
            <a:xfrm>
              <a:off x="2688772" y="2188029"/>
              <a:ext cx="27758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 smtClean="0"/>
                <a:t>Traitement du son</a:t>
              </a:r>
              <a:endParaRPr lang="fr-FR" sz="4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20326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342" y="428625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0"/>
            <a:ext cx="541421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chemeClr val="tx2"/>
                </a:solidFill>
              </a:rPr>
              <a:t>Son et musique</a:t>
            </a:r>
            <a:endParaRPr lang="fr-FR" sz="5400" dirty="0">
              <a:solidFill>
                <a:schemeClr val="tx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91278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/>
              <a:t>Son et architecture</a:t>
            </a:r>
            <a:endParaRPr lang="fr-FR" sz="6000" b="1" dirty="0"/>
          </a:p>
        </p:txBody>
      </p:sp>
      <p:pic>
        <p:nvPicPr>
          <p:cNvPr id="6" name="Image 5" descr="MaquettePho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7457" y="2421256"/>
            <a:ext cx="4759234" cy="3202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0113"/>
            <a:ext cx="3221614" cy="214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091" y="4174957"/>
            <a:ext cx="2512595" cy="251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0" y="0"/>
            <a:ext cx="332071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chemeClr val="tx2"/>
                </a:solidFill>
              </a:rPr>
              <a:t>Matériaux</a:t>
            </a:r>
            <a:endParaRPr lang="fr-FR" sz="5400" dirty="0">
              <a:solidFill>
                <a:schemeClr val="tx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37284" y="-46166"/>
            <a:ext cx="5606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/>
              <a:t>Cycle de vie des matériaux</a:t>
            </a:r>
            <a:endParaRPr lang="fr-FR" sz="60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3693695" y="2562726"/>
            <a:ext cx="51013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Corrosion</a:t>
            </a:r>
          </a:p>
          <a:p>
            <a:r>
              <a:rPr lang="fr-FR" sz="4000" dirty="0" smtClean="0"/>
              <a:t>Protection</a:t>
            </a:r>
          </a:p>
          <a:p>
            <a:r>
              <a:rPr lang="fr-FR" sz="4000" dirty="0" smtClean="0"/>
              <a:t>Recyclage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332071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chemeClr val="tx2"/>
                </a:solidFill>
              </a:rPr>
              <a:t>Matériaux</a:t>
            </a:r>
            <a:endParaRPr lang="fr-FR" sz="5400" dirty="0">
              <a:solidFill>
                <a:schemeClr val="tx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13908"/>
            <a:ext cx="3547470" cy="306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www.belalternative.be/assets/images/IPHAROS/tube%20caseco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05543"/>
            <a:ext cx="4931229" cy="146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3537284" y="-46166"/>
            <a:ext cx="5606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/>
              <a:t>Structures et propriétés</a:t>
            </a:r>
            <a:endParaRPr lang="fr-FR" sz="60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3015343" y="2225842"/>
            <a:ext cx="61286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      Colles</a:t>
            </a:r>
          </a:p>
          <a:p>
            <a:endParaRPr lang="fr-FR" sz="3200" dirty="0" smtClean="0"/>
          </a:p>
          <a:p>
            <a:r>
              <a:rPr lang="fr-FR" sz="3200" dirty="0" smtClean="0"/>
              <a:t>    Semi-conducteurs</a:t>
            </a:r>
          </a:p>
          <a:p>
            <a:endParaRPr lang="fr-FR" sz="3200" dirty="0" smtClean="0"/>
          </a:p>
          <a:p>
            <a:r>
              <a:rPr lang="fr-FR" sz="3200" dirty="0" smtClean="0"/>
              <a:t>	Tensioactifs</a:t>
            </a:r>
          </a:p>
          <a:p>
            <a:endParaRPr lang="fr-FR" sz="3200" dirty="0" smtClean="0"/>
          </a:p>
          <a:p>
            <a:r>
              <a:rPr lang="fr-FR" sz="3200" dirty="0" smtClean="0"/>
              <a:t>		Émulsions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3" b="7945"/>
          <a:stretch>
            <a:fillRect/>
          </a:stretch>
        </p:blipFill>
        <p:spPr bwMode="auto">
          <a:xfrm>
            <a:off x="6600372" y="3941763"/>
            <a:ext cx="2402114" cy="171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332071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chemeClr val="tx2"/>
                </a:solidFill>
              </a:rPr>
              <a:t>Matériaux</a:t>
            </a:r>
            <a:endParaRPr lang="fr-FR" sz="5400" dirty="0">
              <a:solidFill>
                <a:schemeClr val="tx2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37284" y="-46166"/>
            <a:ext cx="5606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/>
              <a:t>Nouveaux matériaux</a:t>
            </a:r>
            <a:endParaRPr lang="fr-FR" sz="6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257800" y="2225842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Superhydrophobie</a:t>
            </a:r>
            <a:r>
              <a:rPr lang="fr-FR" sz="3200" dirty="0" smtClean="0"/>
              <a:t> </a:t>
            </a:r>
          </a:p>
          <a:p>
            <a:r>
              <a:rPr lang="fr-FR" sz="3200" dirty="0" smtClean="0"/>
              <a:t>Forme d’une goutte</a:t>
            </a:r>
            <a:endParaRPr lang="fr-FR" sz="3200" dirty="0" smtClean="0"/>
          </a:p>
          <a:p>
            <a:r>
              <a:rPr lang="fr-FR" sz="3200" dirty="0" smtClean="0"/>
              <a:t>Pot catalytique</a:t>
            </a:r>
            <a:endParaRPr lang="fr-FR" sz="3200" dirty="0"/>
          </a:p>
        </p:txBody>
      </p:sp>
      <p:pic>
        <p:nvPicPr>
          <p:cNvPr id="2050" name="Picture 2" descr="http://www.peintredemontreal.com/storage/feuille%20de%20lotus.jpg?__SQUARESPACE_CACHEVERSION=13476326920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018647"/>
            <a:ext cx="5181600" cy="3362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973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Spécialité Physique Chimie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66001" y="739896"/>
            <a:ext cx="9077998" cy="1569660"/>
            <a:chOff x="66001" y="739896"/>
            <a:chExt cx="9077998" cy="1569660"/>
          </a:xfrm>
        </p:grpSpPr>
        <p:sp>
          <p:nvSpPr>
            <p:cNvPr id="3" name="ZoneTexte 2"/>
            <p:cNvSpPr txBox="1"/>
            <p:nvPr/>
          </p:nvSpPr>
          <p:spPr>
            <a:xfrm>
              <a:off x="3132944" y="739896"/>
              <a:ext cx="6011055" cy="1569660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r>
                <a:rPr lang="fr-FR" sz="2400" b="1" u="sng" dirty="0" smtClean="0"/>
                <a:t>Écrit :</a:t>
              </a:r>
              <a:r>
                <a:rPr lang="fr-FR" sz="2400" dirty="0" smtClean="0"/>
                <a:t> 20 points </a:t>
              </a:r>
              <a:r>
                <a:rPr lang="fr-FR" sz="2400" dirty="0" smtClean="0">
                  <a:sym typeface="Wingdings" pitchFamily="2" charset="2"/>
                </a:rPr>
                <a:t> </a:t>
              </a:r>
              <a:r>
                <a:rPr lang="fr-FR" sz="2400" dirty="0" smtClean="0"/>
                <a:t>16 points</a:t>
              </a:r>
            </a:p>
            <a:p>
              <a:r>
                <a:rPr lang="fr-FR" sz="2400" dirty="0" smtClean="0"/>
                <a:t>Durée: 3h30</a:t>
              </a:r>
            </a:p>
            <a:p>
              <a:pPr algn="just"/>
              <a:r>
                <a:rPr lang="fr-FR" sz="2400" dirty="0" smtClean="0"/>
                <a:t>3 exercices dont un porte sur la spécialité (5 points /20 )</a:t>
              </a:r>
            </a:p>
          </p:txBody>
        </p:sp>
        <p:pic>
          <p:nvPicPr>
            <p:cNvPr id="3075" name="Picture 3" descr="C:\Users\Jo\AppData\Local\Temp\Fichiers Internet temporaires\Content.IE5\B2T3W1HN\MC900234083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01" y="739896"/>
              <a:ext cx="2713022" cy="1351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e 5"/>
          <p:cNvGrpSpPr/>
          <p:nvPr/>
        </p:nvGrpSpPr>
        <p:grpSpPr>
          <a:xfrm>
            <a:off x="433837" y="4175181"/>
            <a:ext cx="8710163" cy="2082562"/>
            <a:chOff x="433837" y="4175181"/>
            <a:chExt cx="8710163" cy="2082562"/>
          </a:xfrm>
        </p:grpSpPr>
        <p:sp>
          <p:nvSpPr>
            <p:cNvPr id="5" name="ZoneTexte 4"/>
            <p:cNvSpPr txBox="1"/>
            <p:nvPr/>
          </p:nvSpPr>
          <p:spPr>
            <a:xfrm>
              <a:off x="3251986" y="4431632"/>
              <a:ext cx="5892014" cy="15696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2400" b="1" u="sng" dirty="0" smtClean="0"/>
                <a:t>Épreuve pratique:</a:t>
              </a:r>
              <a:r>
                <a:rPr lang="fr-FR" sz="2400" dirty="0" smtClean="0"/>
                <a:t> 20 points </a:t>
              </a:r>
              <a:r>
                <a:rPr lang="fr-FR" sz="2400" dirty="0" smtClean="0">
                  <a:sym typeface="Wingdings" pitchFamily="2" charset="2"/>
                </a:rPr>
                <a:t> </a:t>
              </a:r>
              <a:r>
                <a:rPr lang="fr-FR" sz="2400" dirty="0" smtClean="0"/>
                <a:t>4 points </a:t>
              </a:r>
            </a:p>
            <a:p>
              <a:r>
                <a:rPr lang="fr-FR" sz="2400" dirty="0" smtClean="0"/>
                <a:t>Durée: 1h</a:t>
              </a:r>
            </a:p>
            <a:p>
              <a:pPr algn="just"/>
              <a:r>
                <a:rPr lang="fr-FR" sz="2400" dirty="0" smtClean="0"/>
                <a:t>Une chance sur deux de tirer au sort un sujet relatif à la spécialité</a:t>
              </a:r>
              <a:endParaRPr lang="fr-FR" sz="2400" dirty="0"/>
            </a:p>
          </p:txBody>
        </p:sp>
        <p:pic>
          <p:nvPicPr>
            <p:cNvPr id="3077" name="Picture 5" descr="C:\Users\Jo\AppData\Local\Temp\Fichiers Internet temporaires\Content.IE5\9MD56KIF\MC900290647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837" y="4175181"/>
              <a:ext cx="2345186" cy="2082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2188564" y="2309556"/>
            <a:ext cx="6955436" cy="132343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latin typeface="Arial" pitchFamily="34" charset="0"/>
              </a:rPr>
              <a:t>Les connaissances nouvelles </a:t>
            </a:r>
            <a:r>
              <a:rPr lang="fr-FR" sz="2000" dirty="0" smtClean="0">
                <a:latin typeface="Arial" pitchFamily="34" charset="0"/>
              </a:rPr>
              <a:t>rencontrées en spécialité ne </a:t>
            </a:r>
            <a:r>
              <a:rPr lang="fr-FR" sz="2000" dirty="0">
                <a:latin typeface="Arial" pitchFamily="34" charset="0"/>
              </a:rPr>
              <a:t>sont 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</a:rPr>
              <a:t>pas exigibles</a:t>
            </a:r>
            <a:r>
              <a:rPr lang="fr-FR" sz="2000" dirty="0">
                <a:latin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</a:rPr>
              <a:t>au baccalauréat.</a:t>
            </a:r>
          </a:p>
          <a:p>
            <a:pPr algn="just"/>
            <a:r>
              <a:rPr lang="fr-FR" sz="2000" dirty="0" smtClean="0"/>
              <a:t>Un </a:t>
            </a:r>
            <a:r>
              <a:rPr lang="fr-FR" sz="2000" dirty="0"/>
              <a:t>dossier documentaire est mis à la disposition du candidat pour répondre aux questions posées</a:t>
            </a:r>
            <a:r>
              <a:rPr lang="fr-FR" sz="2000" dirty="0" smtClean="0"/>
              <a:t>.</a:t>
            </a:r>
            <a:endParaRPr lang="fr-FR" sz="2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31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Spécialité Physique Chimie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646331"/>
            <a:ext cx="91440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Comment travaille-t-on en spécialité physique chimie ?</a:t>
            </a:r>
            <a:endParaRPr lang="fr-FR" sz="2800" dirty="0"/>
          </a:p>
        </p:txBody>
      </p:sp>
      <p:grpSp>
        <p:nvGrpSpPr>
          <p:cNvPr id="10" name="Groupe 9"/>
          <p:cNvGrpSpPr/>
          <p:nvPr/>
        </p:nvGrpSpPr>
        <p:grpSpPr>
          <a:xfrm>
            <a:off x="108284" y="1131567"/>
            <a:ext cx="8578516" cy="5726433"/>
            <a:chOff x="108284" y="1131567"/>
            <a:chExt cx="8578516" cy="5726433"/>
          </a:xfrm>
        </p:grpSpPr>
        <p:sp>
          <p:nvSpPr>
            <p:cNvPr id="2" name="Rectangle 1"/>
            <p:cNvSpPr/>
            <p:nvPr/>
          </p:nvSpPr>
          <p:spPr>
            <a:xfrm>
              <a:off x="108284" y="1131567"/>
              <a:ext cx="8578516" cy="5016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3200" dirty="0" smtClean="0"/>
                <a:t>trois </a:t>
              </a:r>
              <a:r>
                <a:rPr lang="fr-FR" sz="3200" dirty="0"/>
                <a:t>activités </a:t>
              </a:r>
              <a:r>
                <a:rPr lang="fr-FR" sz="3200" dirty="0" smtClean="0"/>
                <a:t>scientifiques essentielles</a:t>
              </a:r>
              <a:endParaRPr lang="fr-FR" sz="3200" dirty="0"/>
            </a:p>
            <a:p>
              <a:pPr lvl="0"/>
              <a:r>
                <a:rPr lang="fr-FR" sz="3200" dirty="0" smtClean="0"/>
                <a:t>	-la </a:t>
              </a:r>
              <a:r>
                <a:rPr lang="fr-FR" sz="3200" dirty="0"/>
                <a:t>pratique </a:t>
              </a:r>
              <a:r>
                <a:rPr lang="fr-FR" sz="3200" dirty="0" smtClean="0"/>
                <a:t>expérimentale</a:t>
              </a:r>
            </a:p>
            <a:p>
              <a:pPr lvl="0"/>
              <a:endParaRPr lang="fr-FR" sz="3200" dirty="0" smtClean="0"/>
            </a:p>
            <a:p>
              <a:pPr lvl="0"/>
              <a:endParaRPr lang="fr-FR" sz="3200" dirty="0" smtClean="0"/>
            </a:p>
            <a:p>
              <a:pPr lvl="0"/>
              <a:r>
                <a:rPr lang="fr-FR" sz="3200" dirty="0" smtClean="0"/>
                <a:t>	-l’analyse </a:t>
              </a:r>
              <a:r>
                <a:rPr lang="fr-FR" sz="3200" dirty="0"/>
                <a:t>et la synthèse de documents </a:t>
              </a:r>
              <a:r>
                <a:rPr lang="fr-FR" sz="3200" dirty="0" smtClean="0"/>
                <a:t>scientifiques</a:t>
              </a:r>
            </a:p>
            <a:p>
              <a:pPr lvl="0"/>
              <a:endParaRPr lang="fr-FR" sz="3200" dirty="0" smtClean="0"/>
            </a:p>
            <a:p>
              <a:pPr lvl="0"/>
              <a:endParaRPr lang="fr-FR" sz="3200" dirty="0"/>
            </a:p>
            <a:p>
              <a:pPr lvl="0"/>
              <a:r>
                <a:rPr lang="fr-FR" sz="3200" dirty="0" smtClean="0"/>
                <a:t>	-la </a:t>
              </a:r>
              <a:r>
                <a:rPr lang="fr-FR" sz="3200" dirty="0"/>
                <a:t>résolution de problèmes scientifiques</a:t>
              </a:r>
              <a:r>
                <a:rPr lang="fr-FR" sz="3200" dirty="0" smtClean="0"/>
                <a:t>.</a:t>
              </a:r>
            </a:p>
            <a:p>
              <a:pPr lvl="0"/>
              <a:endParaRPr lang="fr-FR" sz="3200" dirty="0"/>
            </a:p>
          </p:txBody>
        </p:sp>
        <p:pic>
          <p:nvPicPr>
            <p:cNvPr id="1027" name="Picture 3" descr="C:\Users\Jo\AppData\Local\Temp\Fichiers Internet temporaires\Content.IE5\Z5JO37XM\MC90009787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0328" y="1627632"/>
              <a:ext cx="1180363" cy="1280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Jo\AppData\Local\Temp\Fichiers Internet temporaires\Content.IE5\Z5JO37XM\MC900230784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826" y="3586367"/>
              <a:ext cx="1225684" cy="1597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Jo\AppData\Local\Temp\Fichiers Internet temporaires\Content.IE5\B2T3W1HN\MC900038614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3300" y="5516575"/>
              <a:ext cx="1559052" cy="1341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ZoneTexte 10"/>
          <p:cNvSpPr txBox="1"/>
          <p:nvPr/>
        </p:nvSpPr>
        <p:spPr>
          <a:xfrm>
            <a:off x="3934326" y="5582652"/>
            <a:ext cx="5173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rial" pitchFamily="34" charset="0"/>
              </a:rPr>
              <a:t>L’élève </a:t>
            </a:r>
            <a:r>
              <a:rPr lang="fr-FR" dirty="0">
                <a:latin typeface="Arial" pitchFamily="34" charset="0"/>
              </a:rPr>
              <a:t>construit et met en œuvre un raisonnement argumenté (</a:t>
            </a:r>
            <a:r>
              <a:rPr lang="fr-FR" u="sng" dirty="0">
                <a:solidFill>
                  <a:srgbClr val="FF0000"/>
                </a:solidFill>
                <a:latin typeface="Arial" pitchFamily="34" charset="0"/>
              </a:rPr>
              <a:t>qui peut recourir à l’expérience</a:t>
            </a:r>
            <a:r>
              <a:rPr lang="fr-FR" dirty="0">
                <a:latin typeface="Arial" pitchFamily="34" charset="0"/>
              </a:rPr>
              <a:t>) pour répondre à une problématique scientifique.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607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Spécialité Physique Chimie</a:t>
            </a:r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646331"/>
            <a:ext cx="91440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Trois thèmes</a:t>
            </a:r>
            <a:endParaRPr lang="fr-FR" sz="4000" b="1" dirty="0"/>
          </a:p>
        </p:txBody>
      </p:sp>
      <p:grpSp>
        <p:nvGrpSpPr>
          <p:cNvPr id="7" name="Groupe 6"/>
          <p:cNvGrpSpPr/>
          <p:nvPr/>
        </p:nvGrpSpPr>
        <p:grpSpPr>
          <a:xfrm>
            <a:off x="0" y="1292662"/>
            <a:ext cx="4812632" cy="1899111"/>
            <a:chOff x="0" y="1292662"/>
            <a:chExt cx="4812632" cy="189911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292662"/>
              <a:ext cx="2851484" cy="1899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ZoneTexte 5"/>
            <p:cNvSpPr txBox="1"/>
            <p:nvPr/>
          </p:nvSpPr>
          <p:spPr>
            <a:xfrm>
              <a:off x="2851484" y="1419726"/>
              <a:ext cx="19611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400" dirty="0" smtClean="0">
                  <a:solidFill>
                    <a:schemeClr val="tx2"/>
                  </a:solidFill>
                </a:rPr>
                <a:t>L’eau</a:t>
              </a:r>
              <a:endParaRPr lang="fr-FR" sz="5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0" y="3555196"/>
            <a:ext cx="4572000" cy="3177910"/>
            <a:chOff x="0" y="3555196"/>
            <a:chExt cx="4572000" cy="317791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57375" y="3555196"/>
              <a:ext cx="2714625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ZoneTexte 7"/>
            <p:cNvSpPr txBox="1"/>
            <p:nvPr/>
          </p:nvSpPr>
          <p:spPr>
            <a:xfrm>
              <a:off x="0" y="4978780"/>
              <a:ext cx="429251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400" dirty="0" smtClean="0"/>
                <a:t>Son et musique</a:t>
              </a:r>
              <a:endParaRPr lang="fr-FR" sz="5400" dirty="0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5614736" y="3555196"/>
            <a:ext cx="3529264" cy="3144659"/>
            <a:chOff x="5614736" y="3555196"/>
            <a:chExt cx="3529264" cy="3144659"/>
          </a:xfrm>
        </p:grpSpPr>
        <p:pic>
          <p:nvPicPr>
            <p:cNvPr id="4098" name="Picture 2" descr="http://www.technosaintgilles.fr/2011/jyc/g/ae/Photos/panneau%20solair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6874" y="4273331"/>
              <a:ext cx="3259054" cy="2426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5614736" y="3555196"/>
              <a:ext cx="35292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400" dirty="0" smtClean="0"/>
                <a:t>Matériaux</a:t>
              </a:r>
              <a:endParaRPr lang="fr-FR" sz="5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1922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196114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chemeClr val="tx2"/>
                </a:solidFill>
              </a:rPr>
              <a:t>L’eau</a:t>
            </a:r>
            <a:endParaRPr lang="fr-FR" sz="5400" dirty="0">
              <a:solidFill>
                <a:schemeClr val="tx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636294" y="0"/>
            <a:ext cx="80370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rgbClr val="008000"/>
                </a:solidFill>
              </a:rPr>
              <a:t>Eau et environnement</a:t>
            </a:r>
            <a:endParaRPr lang="fr-FR" sz="6000" b="1" dirty="0">
              <a:solidFill>
                <a:srgbClr val="008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407377" y="2571422"/>
            <a:ext cx="3736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Pluies acides</a:t>
            </a:r>
          </a:p>
        </p:txBody>
      </p:sp>
      <p:pic>
        <p:nvPicPr>
          <p:cNvPr id="6" name="Picture 6" descr="http://www.futura-sciences.com/uploads/tx_oxcsfutura/comprendre/qr/Site-suivi-pluie-acide_Bosumu-Images-CC-by-nc-sa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798"/>
            <a:ext cx="5354888" cy="401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196114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chemeClr val="tx2"/>
                </a:solidFill>
              </a:rPr>
              <a:t>L’eau</a:t>
            </a:r>
            <a:endParaRPr lang="fr-FR" sz="5400" dirty="0">
              <a:solidFill>
                <a:schemeClr val="tx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636294" y="0"/>
            <a:ext cx="80370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rgbClr val="008000"/>
                </a:solidFill>
              </a:rPr>
              <a:t>Eau et environnement</a:t>
            </a:r>
            <a:endParaRPr lang="fr-FR" sz="6000" b="1" dirty="0">
              <a:solidFill>
                <a:srgbClr val="008000"/>
              </a:solidFill>
            </a:endParaRPr>
          </a:p>
        </p:txBody>
      </p:sp>
      <p:pic>
        <p:nvPicPr>
          <p:cNvPr id="7" name="il_fi" descr="http://blog.mondediplo.net/IMG/jpg/climat_fonctionnement_courants_mar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95036"/>
            <a:ext cx="8090532" cy="44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7405510" y="4445378"/>
            <a:ext cx="150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Climat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196114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chemeClr val="tx2"/>
                </a:solidFill>
              </a:rPr>
              <a:t>L’eau</a:t>
            </a:r>
            <a:endParaRPr lang="fr-FR" sz="5400" dirty="0">
              <a:solidFill>
                <a:schemeClr val="tx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636294" y="0"/>
            <a:ext cx="80370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rgbClr val="008000"/>
                </a:solidFill>
              </a:rPr>
              <a:t>Eau et environnement</a:t>
            </a:r>
            <a:endParaRPr lang="fr-FR" sz="6000" b="1" dirty="0">
              <a:solidFill>
                <a:srgbClr val="008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407377" y="3124577"/>
            <a:ext cx="37366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Érosion</a:t>
            </a:r>
          </a:p>
          <a:p>
            <a:r>
              <a:rPr lang="fr-FR" sz="3200" dirty="0" smtClean="0"/>
              <a:t>Dissolution</a:t>
            </a:r>
            <a:endParaRPr lang="fr-FR" sz="3200" dirty="0"/>
          </a:p>
        </p:txBody>
      </p:sp>
      <p:pic>
        <p:nvPicPr>
          <p:cNvPr id="6" name="Image 5" descr="vlcsnap-2013-04-17-16h17m20s9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04533"/>
            <a:ext cx="4799852" cy="3626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196114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chemeClr val="tx2"/>
                </a:solidFill>
              </a:rPr>
              <a:t>L’eau</a:t>
            </a:r>
            <a:endParaRPr lang="fr-FR" sz="5400" dirty="0">
              <a:solidFill>
                <a:schemeClr val="tx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82052" y="1022683"/>
            <a:ext cx="8037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rgbClr val="008000"/>
                </a:solidFill>
              </a:rPr>
              <a:t>Eau et ressources</a:t>
            </a:r>
            <a:endParaRPr lang="fr-FR" sz="6000" b="1" dirty="0">
              <a:solidFill>
                <a:srgbClr val="008000"/>
              </a:solidFill>
            </a:endParaRPr>
          </a:p>
        </p:txBody>
      </p:sp>
      <p:pic>
        <p:nvPicPr>
          <p:cNvPr id="7170" name="Picture 2" descr="http://arbrealettres.files.wordpress.com/2009/10/mains-eau-pure-coe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747" y="2105018"/>
            <a:ext cx="5143500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0" y="2739864"/>
            <a:ext cx="4324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Usine de dessalement de l’eau de mer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0440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196114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chemeClr val="tx2"/>
                </a:solidFill>
              </a:rPr>
              <a:t>L’eau</a:t>
            </a:r>
            <a:endParaRPr lang="fr-FR" sz="5400" dirty="0">
              <a:solidFill>
                <a:schemeClr val="tx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71166" y="924711"/>
            <a:ext cx="8037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rgbClr val="008000"/>
                </a:solidFill>
              </a:rPr>
              <a:t>Eau et ressources</a:t>
            </a:r>
            <a:endParaRPr lang="fr-FR" sz="6000" b="1" dirty="0">
              <a:solidFill>
                <a:srgbClr val="008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1879891"/>
            <a:ext cx="4324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Eau potable</a:t>
            </a:r>
          </a:p>
          <a:p>
            <a:r>
              <a:rPr lang="fr-FR" sz="3200" dirty="0" smtClean="0"/>
              <a:t>Traitements des eaux</a:t>
            </a:r>
            <a:endParaRPr lang="fr-FR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6025" y="2867329"/>
            <a:ext cx="6657975" cy="399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40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259</Words>
  <Application>Microsoft Office PowerPoint</Application>
  <PresentationFormat>Affichage à l'écran (4:3)</PresentationFormat>
  <Paragraphs>100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Calibri</vt:lpstr>
      <vt:lpstr>Tahoma</vt:lpstr>
      <vt:lpstr>Arial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http://labolycee.org</dc:creator>
  <cp:lastModifiedBy>http://labolycee.org</cp:lastModifiedBy>
  <cp:revision>86</cp:revision>
  <dcterms:created xsi:type="dcterms:W3CDTF">2012-05-04T08:06:06Z</dcterms:created>
  <dcterms:modified xsi:type="dcterms:W3CDTF">2015-05-28T11:13:58Z</dcterms:modified>
</cp:coreProperties>
</file>